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74" r:id="rId2"/>
    <p:sldId id="459" r:id="rId3"/>
    <p:sldId id="460" r:id="rId4"/>
    <p:sldId id="441" r:id="rId5"/>
    <p:sldId id="449" r:id="rId6"/>
    <p:sldId id="456" r:id="rId7"/>
    <p:sldId id="450" r:id="rId8"/>
    <p:sldId id="457" r:id="rId9"/>
    <p:sldId id="458" r:id="rId10"/>
    <p:sldId id="451" r:id="rId11"/>
    <p:sldId id="448" r:id="rId12"/>
    <p:sldId id="461" r:id="rId13"/>
    <p:sldId id="462" r:id="rId14"/>
    <p:sldId id="463" r:id="rId15"/>
    <p:sldId id="464" r:id="rId16"/>
    <p:sldId id="465" r:id="rId17"/>
    <p:sldId id="466" r:id="rId18"/>
    <p:sldId id="467" r:id="rId19"/>
    <p:sldId id="468" r:id="rId20"/>
    <p:sldId id="469" r:id="rId21"/>
    <p:sldId id="470" r:id="rId22"/>
    <p:sldId id="471" r:id="rId23"/>
    <p:sldId id="472" r:id="rId24"/>
    <p:sldId id="473" r:id="rId25"/>
    <p:sldId id="474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21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6.jpeg"/><Relationship Id="rId2" Type="http://schemas.openxmlformats.org/officeDocument/2006/relationships/slide" Target="slide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7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4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jpe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412776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4</a:t>
            </a:r>
            <a:r>
              <a:rPr lang="zh-CN" altLang="en-US" sz="4800" dirty="0" smtClean="0"/>
              <a:t>单元    小数</a:t>
            </a:r>
            <a:r>
              <a:rPr lang="zh-CN" altLang="en-US" sz="4800" dirty="0"/>
              <a:t>的意义和性质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523805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</a:t>
            </a:r>
            <a:r>
              <a:rPr lang="zh-CN" altLang="en-US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的意义和读写法</a:t>
            </a:r>
          </a:p>
        </p:txBody>
      </p:sp>
      <p:sp>
        <p:nvSpPr>
          <p:cNvPr id="32" name="矩形 31"/>
          <p:cNvSpPr/>
          <p:nvPr/>
        </p:nvSpPr>
        <p:spPr>
          <a:xfrm>
            <a:off x="1448586" y="3637150"/>
            <a:ext cx="65008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课时  小数</a:t>
            </a:r>
            <a:r>
              <a:rPr lang="zh-CN" altLang="en-US" sz="4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意义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59" name="Text Box 59"/>
          <p:cNvSpPr txBox="1">
            <a:spLocks noChangeArrowheads="1"/>
          </p:cNvSpPr>
          <p:nvPr/>
        </p:nvSpPr>
        <p:spPr bwMode="auto">
          <a:xfrm>
            <a:off x="323528" y="1268760"/>
            <a:ext cx="8496300" cy="230832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dirty="0" smtClean="0">
                <a:solidFill>
                  <a:schemeClr val="tx1"/>
                </a:solidFill>
              </a:rPr>
              <a:t>         分母</a:t>
            </a:r>
            <a:r>
              <a:rPr lang="zh-CN" altLang="en-US" sz="3600" dirty="0">
                <a:solidFill>
                  <a:schemeClr val="tx1"/>
                </a:solidFill>
              </a:rPr>
              <a:t>是</a:t>
            </a:r>
            <a:r>
              <a:rPr lang="en-US" altLang="zh-CN" sz="3600" dirty="0">
                <a:solidFill>
                  <a:schemeClr val="tx1"/>
                </a:solidFill>
              </a:rPr>
              <a:t>10,100,1000……</a:t>
            </a:r>
            <a:r>
              <a:rPr lang="zh-CN" altLang="en-US" sz="3600" dirty="0">
                <a:solidFill>
                  <a:schemeClr val="tx1"/>
                </a:solidFill>
              </a:rPr>
              <a:t>这样的分数可以用小数表示。一位小数表示十分之几</a:t>
            </a:r>
            <a:r>
              <a:rPr lang="en-US" altLang="zh-CN" sz="3600" dirty="0">
                <a:solidFill>
                  <a:schemeClr val="tx1"/>
                </a:solidFill>
              </a:rPr>
              <a:t>,</a:t>
            </a:r>
            <a:r>
              <a:rPr lang="zh-CN" altLang="en-US" sz="3600" dirty="0">
                <a:solidFill>
                  <a:schemeClr val="tx1"/>
                </a:solidFill>
              </a:rPr>
              <a:t>两位小数表示百分之几</a:t>
            </a:r>
            <a:r>
              <a:rPr lang="en-US" altLang="zh-CN" sz="3600" dirty="0">
                <a:solidFill>
                  <a:schemeClr val="tx1"/>
                </a:solidFill>
              </a:rPr>
              <a:t>,</a:t>
            </a:r>
            <a:r>
              <a:rPr lang="zh-CN" altLang="en-US" sz="3600" dirty="0">
                <a:solidFill>
                  <a:schemeClr val="tx1"/>
                </a:solidFill>
              </a:rPr>
              <a:t>三位小数表示千分之几</a:t>
            </a:r>
            <a:r>
              <a:rPr lang="en-US" altLang="zh-CN" sz="3600" dirty="0">
                <a:solidFill>
                  <a:schemeClr val="tx1"/>
                </a:solidFill>
              </a:rPr>
              <a:t>……</a:t>
            </a:r>
            <a:endParaRPr lang="zh-CN" altLang="zh-CN" sz="3600" dirty="0">
              <a:solidFill>
                <a:schemeClr val="tx1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4221088"/>
            <a:ext cx="8496300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小数的计数单位是十分之一、百分之一、千分之一……</a:t>
            </a:r>
            <a:endParaRPr lang="zh-CN" altLang="en-US" sz="3600" dirty="0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59" grpId="0" animBg="1" autoUpdateAnimBg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287016" y="838894"/>
            <a:ext cx="58561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把下列分数写成小数。</a:t>
            </a:r>
            <a:endParaRPr lang="zh-CN" altLang="en-US" sz="3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grpSp>
        <p:nvGrpSpPr>
          <p:cNvPr id="48" name="Group 156"/>
          <p:cNvGrpSpPr/>
          <p:nvPr/>
        </p:nvGrpSpPr>
        <p:grpSpPr bwMode="auto">
          <a:xfrm>
            <a:off x="1247807" y="1635404"/>
            <a:ext cx="617538" cy="1128710"/>
            <a:chOff x="0" y="-47"/>
            <a:chExt cx="389" cy="711"/>
          </a:xfrm>
        </p:grpSpPr>
        <p:sp>
          <p:nvSpPr>
            <p:cNvPr id="52" name="Text Box 157"/>
            <p:cNvSpPr txBox="1">
              <a:spLocks noChangeArrowheads="1"/>
            </p:cNvSpPr>
            <p:nvPr/>
          </p:nvSpPr>
          <p:spPr bwMode="auto">
            <a:xfrm>
              <a:off x="68" y="-47"/>
              <a:ext cx="253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endPara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53" name="Text Box 158"/>
            <p:cNvSpPr txBox="1">
              <a:spLocks noChangeArrowheads="1"/>
            </p:cNvSpPr>
            <p:nvPr/>
          </p:nvSpPr>
          <p:spPr bwMode="auto">
            <a:xfrm>
              <a:off x="0" y="257"/>
              <a:ext cx="389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10</a:t>
              </a:r>
            </a:p>
          </p:txBody>
        </p:sp>
        <p:sp>
          <p:nvSpPr>
            <p:cNvPr id="54" name="Line 159"/>
            <p:cNvSpPr>
              <a:spLocks noChangeShapeType="1"/>
            </p:cNvSpPr>
            <p:nvPr/>
          </p:nvSpPr>
          <p:spPr bwMode="auto">
            <a:xfrm>
              <a:off x="23" y="272"/>
              <a:ext cx="33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1" name="Text Box 160"/>
          <p:cNvSpPr txBox="1">
            <a:spLocks noChangeArrowheads="1"/>
          </p:cNvSpPr>
          <p:nvPr/>
        </p:nvSpPr>
        <p:spPr bwMode="auto">
          <a:xfrm>
            <a:off x="1828833" y="1837016"/>
            <a:ext cx="492125" cy="646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Rectangle 164"/>
          <p:cNvSpPr>
            <a:spLocks noChangeArrowheads="1"/>
          </p:cNvSpPr>
          <p:nvPr/>
        </p:nvSpPr>
        <p:spPr bwMode="auto">
          <a:xfrm>
            <a:off x="1132980" y="1845222"/>
            <a:ext cx="1152525" cy="72072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6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7" name="Group 156"/>
          <p:cNvGrpSpPr/>
          <p:nvPr/>
        </p:nvGrpSpPr>
        <p:grpSpPr bwMode="auto">
          <a:xfrm>
            <a:off x="5151201" y="1601134"/>
            <a:ext cx="833438" cy="1128710"/>
            <a:chOff x="0" y="-47"/>
            <a:chExt cx="525" cy="711"/>
          </a:xfrm>
        </p:grpSpPr>
        <p:sp>
          <p:nvSpPr>
            <p:cNvPr id="59" name="Text Box 157"/>
            <p:cNvSpPr txBox="1">
              <a:spLocks noChangeArrowheads="1"/>
            </p:cNvSpPr>
            <p:nvPr/>
          </p:nvSpPr>
          <p:spPr bwMode="auto">
            <a:xfrm>
              <a:off x="88" y="-47"/>
              <a:ext cx="389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21</a:t>
              </a:r>
              <a:endPara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0" name="Text Box 158"/>
            <p:cNvSpPr txBox="1">
              <a:spLocks noChangeArrowheads="1"/>
            </p:cNvSpPr>
            <p:nvPr/>
          </p:nvSpPr>
          <p:spPr bwMode="auto">
            <a:xfrm>
              <a:off x="0" y="257"/>
              <a:ext cx="525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100</a:t>
              </a:r>
              <a:endPara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61" name="Line 159"/>
            <p:cNvSpPr>
              <a:spLocks noChangeShapeType="1"/>
            </p:cNvSpPr>
            <p:nvPr/>
          </p:nvSpPr>
          <p:spPr bwMode="auto">
            <a:xfrm>
              <a:off x="14" y="272"/>
              <a:ext cx="46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8" name="Text Box 160"/>
          <p:cNvSpPr txBox="1">
            <a:spLocks noChangeArrowheads="1"/>
          </p:cNvSpPr>
          <p:nvPr/>
        </p:nvSpPr>
        <p:spPr bwMode="auto">
          <a:xfrm>
            <a:off x="5946539" y="1815446"/>
            <a:ext cx="492126" cy="646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" name="Rectangle 164"/>
          <p:cNvSpPr>
            <a:spLocks noChangeArrowheads="1"/>
          </p:cNvSpPr>
          <p:nvPr/>
        </p:nvSpPr>
        <p:spPr bwMode="auto">
          <a:xfrm>
            <a:off x="5036374" y="1810952"/>
            <a:ext cx="1152525" cy="72072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6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" name="TextBox 14"/>
          <p:cNvSpPr txBox="1"/>
          <p:nvPr/>
        </p:nvSpPr>
        <p:spPr>
          <a:xfrm>
            <a:off x="586667" y="3501008"/>
            <a:ext cx="56022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6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把下列小数写成分数。</a:t>
            </a:r>
            <a:endParaRPr lang="zh-CN" altLang="en-US" sz="3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TextBox 14"/>
          <p:cNvSpPr txBox="1"/>
          <p:nvPr/>
        </p:nvSpPr>
        <p:spPr>
          <a:xfrm>
            <a:off x="586780" y="4501552"/>
            <a:ext cx="1262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0.28</a:t>
            </a:r>
            <a:endParaRPr lang="zh-CN" altLang="en-US" sz="3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0052" y="467743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TextBox 14"/>
          <p:cNvSpPr txBox="1"/>
          <p:nvPr/>
        </p:nvSpPr>
        <p:spPr>
          <a:xfrm>
            <a:off x="4884903" y="4470339"/>
            <a:ext cx="1262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0.017</a:t>
            </a:r>
            <a:endParaRPr lang="zh-CN" altLang="en-US" sz="3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19646" y="464622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=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" name="Text Box 160"/>
          <p:cNvSpPr txBox="1">
            <a:spLocks noChangeArrowheads="1"/>
          </p:cNvSpPr>
          <p:nvPr/>
        </p:nvSpPr>
        <p:spPr bwMode="auto">
          <a:xfrm>
            <a:off x="2228363" y="1853007"/>
            <a:ext cx="7184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0.5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1" name="Text Box 160"/>
          <p:cNvSpPr txBox="1">
            <a:spLocks noChangeArrowheads="1"/>
          </p:cNvSpPr>
          <p:nvPr/>
        </p:nvSpPr>
        <p:spPr bwMode="auto">
          <a:xfrm>
            <a:off x="6324995" y="1810952"/>
            <a:ext cx="9348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0.21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0" name="Text Box 177"/>
          <p:cNvSpPr txBox="1">
            <a:spLocks noChangeArrowheads="1"/>
          </p:cNvSpPr>
          <p:nvPr/>
        </p:nvSpPr>
        <p:spPr bwMode="auto">
          <a:xfrm>
            <a:off x="1977988" y="4424338"/>
            <a:ext cx="6859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</a:rPr>
              <a:t>28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91" name="Text Box 178"/>
          <p:cNvSpPr txBox="1">
            <a:spLocks noChangeArrowheads="1"/>
          </p:cNvSpPr>
          <p:nvPr/>
        </p:nvSpPr>
        <p:spPr bwMode="auto">
          <a:xfrm>
            <a:off x="1884061" y="4878151"/>
            <a:ext cx="1128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92" name="Line 180"/>
          <p:cNvSpPr>
            <a:spLocks noChangeShapeType="1"/>
          </p:cNvSpPr>
          <p:nvPr/>
        </p:nvSpPr>
        <p:spPr bwMode="auto">
          <a:xfrm flipV="1">
            <a:off x="1860108" y="4973699"/>
            <a:ext cx="921700" cy="62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93" name="Text Box 177"/>
          <p:cNvSpPr txBox="1">
            <a:spLocks noChangeArrowheads="1"/>
          </p:cNvSpPr>
          <p:nvPr/>
        </p:nvSpPr>
        <p:spPr bwMode="auto">
          <a:xfrm>
            <a:off x="6503219" y="4424338"/>
            <a:ext cx="6859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</a:rPr>
              <a:t>17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94" name="Text Box 178"/>
          <p:cNvSpPr txBox="1">
            <a:spLocks noChangeArrowheads="1"/>
          </p:cNvSpPr>
          <p:nvPr/>
        </p:nvSpPr>
        <p:spPr bwMode="auto">
          <a:xfrm>
            <a:off x="6252137" y="4878151"/>
            <a:ext cx="1128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</a:rPr>
              <a:t>1000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95" name="Line 180"/>
          <p:cNvSpPr>
            <a:spLocks noChangeShapeType="1"/>
          </p:cNvSpPr>
          <p:nvPr/>
        </p:nvSpPr>
        <p:spPr bwMode="auto">
          <a:xfrm flipV="1">
            <a:off x="6228184" y="4974319"/>
            <a:ext cx="115212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pic>
        <p:nvPicPr>
          <p:cNvPr id="30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8" grpId="0"/>
      <p:bldP spid="63" grpId="0"/>
      <p:bldP spid="64" grpId="0"/>
      <p:bldP spid="3" grpId="0"/>
      <p:bldP spid="65" grpId="0"/>
      <p:bldP spid="66" grpId="0"/>
      <p:bldP spid="71" grpId="0"/>
      <p:bldP spid="81" grpId="0"/>
      <p:bldP spid="90" grpId="0"/>
      <p:bldP spid="91" grpId="0"/>
      <p:bldP spid="92" grpId="0" animBg="1"/>
      <p:bldP spid="93" grpId="0"/>
      <p:bldP spid="94" grpId="0"/>
      <p:bldP spid="9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81438" y="620688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33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34" name="矩形 33"/>
          <p:cNvSpPr/>
          <p:nvPr/>
        </p:nvSpPr>
        <p:spPr>
          <a:xfrm>
            <a:off x="591087" y="3897796"/>
            <a:ext cx="13166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分数：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1087" y="4860449"/>
            <a:ext cx="13166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小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数：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95736" y="35010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98345" y="39151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192418" y="4013775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907704" y="4482571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716016" y="35010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618625" y="39151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712698" y="4013775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427984" y="4482571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210913" y="350100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092280" y="3915192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7160970" y="4013775"/>
            <a:ext cx="723398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020272" y="4482571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907704" y="5445224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427984" y="5445224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020272" y="5445224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2051720" y="4860448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0.6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81629" y="4869160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0.7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37535" y="4869160"/>
            <a:ext cx="9188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0.32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023" y="2233698"/>
            <a:ext cx="2779509" cy="451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4953" y="1484784"/>
            <a:ext cx="1961183" cy="197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0637" y="1519205"/>
            <a:ext cx="1909795" cy="1909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31" grpId="0"/>
      <p:bldP spid="33" grpId="0"/>
      <p:bldP spid="37" grpId="0"/>
      <p:bldP spid="38" grpId="0"/>
      <p:bldP spid="44" grpId="0"/>
      <p:bldP spid="45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576"/>
          <a:stretch>
            <a:fillRect/>
          </a:stretch>
        </p:blipFill>
        <p:spPr bwMode="auto">
          <a:xfrm>
            <a:off x="251520" y="2060848"/>
            <a:ext cx="856687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838628" y="428604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36</a:t>
            </a:r>
            <a:r>
              <a:rPr lang="zh-CN" altLang="en-US" sz="3200" dirty="0">
                <a:latin typeface="+mj-ea"/>
                <a:ea typeface="+mj-ea"/>
              </a:rPr>
              <a:t>页练习九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34" name="矩形 33"/>
          <p:cNvSpPr/>
          <p:nvPr/>
        </p:nvSpPr>
        <p:spPr>
          <a:xfrm>
            <a:off x="471081" y="1188041"/>
            <a:ext cx="81014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哪两只袜子是一双？用线连一连。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331640" y="3068960"/>
            <a:ext cx="2376264" cy="1800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732332" y="3077023"/>
            <a:ext cx="4368060" cy="17921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268802" y="3140352"/>
            <a:ext cx="4455326" cy="17207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6162264" y="3068960"/>
            <a:ext cx="1866120" cy="16561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424"/>
          <a:stretch>
            <a:fillRect/>
          </a:stretch>
        </p:blipFill>
        <p:spPr bwMode="auto">
          <a:xfrm>
            <a:off x="224301" y="4869160"/>
            <a:ext cx="8566872" cy="991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1438" y="701085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36</a:t>
            </a:r>
            <a:r>
              <a:rPr lang="zh-CN" altLang="en-US" sz="3200" dirty="0">
                <a:latin typeface="+mj-ea"/>
                <a:ea typeface="+mj-ea"/>
              </a:rPr>
              <a:t>页练习九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2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  <a:endParaRPr lang="zh-CN" altLang="zh-CN" sz="3200" dirty="0">
              <a:latin typeface="+mj-ea"/>
              <a:ea typeface="+mj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07904" y="191683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826537" y="3260779"/>
            <a:ext cx="755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+mn-lt"/>
                <a:ea typeface="+mn-ea"/>
              </a:rPr>
              <a:t>32</a:t>
            </a:r>
            <a:endParaRPr lang="zh-CN" altLang="en-US" sz="44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0993" y="1916832"/>
            <a:ext cx="81014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2.0.8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里面有（    ）个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0.1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9938" y="3276273"/>
            <a:ext cx="81014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  0.32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里面有（    ）个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0.01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93" r="10391" b="18414"/>
          <a:stretch>
            <a:fillRect/>
          </a:stretch>
        </p:blipFill>
        <p:spPr>
          <a:xfrm>
            <a:off x="5508104" y="2996952"/>
            <a:ext cx="3888432" cy="324036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767190" y="428604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36</a:t>
            </a:r>
            <a:r>
              <a:rPr lang="zh-CN" altLang="en-US" sz="3200" dirty="0">
                <a:latin typeface="+mn-ea"/>
                <a:ea typeface="+mn-ea"/>
              </a:rPr>
              <a:t>页练习九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</a:p>
        </p:txBody>
      </p:sp>
      <p:sp>
        <p:nvSpPr>
          <p:cNvPr id="8" name="矩形 7"/>
          <p:cNvSpPr/>
          <p:nvPr/>
        </p:nvSpPr>
        <p:spPr>
          <a:xfrm>
            <a:off x="675885" y="1332057"/>
            <a:ext cx="73965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写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出下面各数中的“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”表示的意思。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39552" y="4589840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627784" y="4589840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860032" y="4589840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83568" y="4005064"/>
            <a:ext cx="1350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</a:rPr>
              <a:t>个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27784" y="4013776"/>
            <a:ext cx="1707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</a:rPr>
              <a:t>个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0.01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32040" y="4013776"/>
            <a:ext cx="14734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</a:rPr>
              <a:t>个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0.1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967666" y="4581128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804248" y="4005064"/>
            <a:ext cx="1941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</a:rPr>
              <a:t>个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0.001</a:t>
            </a:r>
          </a:p>
        </p:txBody>
      </p:sp>
      <p:sp>
        <p:nvSpPr>
          <p:cNvPr id="29" name="矩形 28"/>
          <p:cNvSpPr/>
          <p:nvPr/>
        </p:nvSpPr>
        <p:spPr>
          <a:xfrm>
            <a:off x="683568" y="2348880"/>
            <a:ext cx="13166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20.04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95343" y="2348880"/>
            <a:ext cx="13166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5.42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27591" y="2348880"/>
            <a:ext cx="13166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0.25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071807" y="2348880"/>
            <a:ext cx="13166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0.672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64726" y="1209086"/>
            <a:ext cx="8179240" cy="1756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</a:rPr>
              <a:t>分母是</a:t>
            </a:r>
            <a:r>
              <a:rPr lang="en-US" altLang="zh-CN" sz="3600" dirty="0">
                <a:solidFill>
                  <a:srgbClr val="000000"/>
                </a:solidFill>
              </a:rPr>
              <a:t>10,100,1000……</a:t>
            </a:r>
            <a:r>
              <a:rPr lang="zh-CN" altLang="en-US" sz="3600" dirty="0">
                <a:solidFill>
                  <a:srgbClr val="000000"/>
                </a:solidFill>
              </a:rPr>
              <a:t>的分数都可以用小数表示。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64726" y="2742338"/>
            <a:ext cx="8822182" cy="1756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</a:rPr>
              <a:t>小数的计数单位是十分之一、百分之一、千分之一</a:t>
            </a:r>
            <a:r>
              <a:rPr lang="en-US" altLang="zh-CN" sz="3600" dirty="0">
                <a:solidFill>
                  <a:srgbClr val="000000"/>
                </a:solidFill>
              </a:rPr>
              <a:t>……</a:t>
            </a:r>
            <a:r>
              <a:rPr lang="zh-CN" altLang="en-US" sz="3600" dirty="0">
                <a:solidFill>
                  <a:srgbClr val="000000"/>
                </a:solidFill>
              </a:rPr>
              <a:t>分别写作</a:t>
            </a:r>
            <a:r>
              <a:rPr lang="en-US" altLang="zh-CN" sz="3600" dirty="0">
                <a:solidFill>
                  <a:srgbClr val="000000"/>
                </a:solidFill>
              </a:rPr>
              <a:t>0.1,0.01,0.001……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64726" y="4398522"/>
            <a:ext cx="9036496" cy="830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dirty="0">
                <a:solidFill>
                  <a:srgbClr val="000000"/>
                </a:solidFill>
              </a:rPr>
              <a:t>每相邻两个计数单位之间的进率是</a:t>
            </a:r>
            <a:r>
              <a:rPr lang="en-US" altLang="zh-CN" sz="3600" dirty="0">
                <a:solidFill>
                  <a:srgbClr val="000000"/>
                </a:solidFill>
              </a:rPr>
              <a:t>10</a:t>
            </a:r>
            <a:r>
              <a:rPr lang="zh-CN" altLang="en-US" sz="3600" dirty="0">
                <a:solidFill>
                  <a:srgbClr val="000000"/>
                </a:solidFill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623050" y="2650073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539552" y="4648780"/>
            <a:ext cx="8136904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      0            1            2            3           4            5       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8136904" cy="753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504510" y="986837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37</a:t>
            </a:r>
            <a:r>
              <a:rPr lang="zh-CN" altLang="en-US" sz="3200" dirty="0">
                <a:latin typeface="+mn-ea"/>
                <a:ea typeface="+mn-ea"/>
              </a:rPr>
              <a:t>页练习九第</a:t>
            </a:r>
            <a:r>
              <a:rPr lang="en-US" altLang="zh-CN" sz="3200" dirty="0" smtClean="0">
                <a:latin typeface="+mn-ea"/>
                <a:ea typeface="+mn-ea"/>
              </a:rPr>
              <a:t>7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3609" y="1701217"/>
            <a:ext cx="63658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7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在直线上标出下面各数的位置。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1465772" y="2492896"/>
            <a:ext cx="1316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0.4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74870" y="2492896"/>
            <a:ext cx="1316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1.6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35503" y="2492896"/>
            <a:ext cx="1316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2.3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75663" y="2492896"/>
            <a:ext cx="1316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3.85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785918" y="4506546"/>
            <a:ext cx="108012" cy="1080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286116" y="4506546"/>
            <a:ext cx="108012" cy="1080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78236" y="4500570"/>
            <a:ext cx="108012" cy="1080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143636" y="4500570"/>
            <a:ext cx="108012" cy="1080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69433" y="3472838"/>
            <a:ext cx="1316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j-ea"/>
              </a:rPr>
              <a:t>0.4</a:t>
            </a:r>
            <a:endParaRPr lang="zh-CN" altLang="zh-CN" sz="3600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69631" y="3468517"/>
            <a:ext cx="1316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j-ea"/>
              </a:rPr>
              <a:t>1.6</a:t>
            </a:r>
            <a:endParaRPr lang="zh-CN" altLang="zh-CN" sz="3600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57620" y="3500438"/>
            <a:ext cx="1316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j-ea"/>
              </a:rPr>
              <a:t>2.3</a:t>
            </a:r>
            <a:endParaRPr lang="zh-CN" altLang="zh-CN" sz="3600" dirty="0">
              <a:solidFill>
                <a:srgbClr val="FF0000"/>
              </a:solidFill>
              <a:latin typeface="+mn-lt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43570" y="3500438"/>
            <a:ext cx="1316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j-ea"/>
              </a:rPr>
              <a:t>3.85</a:t>
            </a:r>
            <a:endParaRPr lang="zh-CN" altLang="zh-CN" sz="3600" dirty="0">
              <a:solidFill>
                <a:srgbClr val="FF0000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18" grpId="0" animBg="1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2255103" cy="2270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51520" y="2492897"/>
            <a:ext cx="1280684" cy="2088232"/>
          </a:xfrm>
          <a:prstGeom prst="rect">
            <a:avLst/>
          </a:prstGeom>
          <a:solidFill>
            <a:srgbClr val="FF0000">
              <a:alpha val="67000"/>
            </a:srgb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28662" y="642918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37</a:t>
            </a:r>
            <a:r>
              <a:rPr lang="zh-CN" altLang="en-US" sz="3200" dirty="0">
                <a:latin typeface="+mn-ea"/>
                <a:ea typeface="+mn-ea"/>
              </a:rPr>
              <a:t>页练习九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8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4108" y="1357298"/>
            <a:ext cx="47179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8.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涂色表示下面各小数。</a:t>
            </a:r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1177740" y="4941168"/>
            <a:ext cx="10900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0.6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38966" y="4941168"/>
            <a:ext cx="13166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1.7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35703" y="4941168"/>
            <a:ext cx="13166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0.05m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20888"/>
            <a:ext cx="2736304" cy="2254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2699792" y="2495232"/>
            <a:ext cx="1224136" cy="2141558"/>
          </a:xfrm>
          <a:prstGeom prst="rect">
            <a:avLst/>
          </a:prstGeom>
          <a:solidFill>
            <a:srgbClr val="FF0000">
              <a:alpha val="67000"/>
            </a:srgb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71716" y="2492896"/>
            <a:ext cx="1224136" cy="1507608"/>
          </a:xfrm>
          <a:prstGeom prst="rect">
            <a:avLst/>
          </a:prstGeom>
          <a:solidFill>
            <a:srgbClr val="FF0000">
              <a:alpha val="67000"/>
            </a:srgb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417594"/>
            <a:ext cx="3258197" cy="875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5796136" y="3501009"/>
            <a:ext cx="1944216" cy="360040"/>
          </a:xfrm>
          <a:prstGeom prst="rect">
            <a:avLst/>
          </a:prstGeom>
          <a:solidFill>
            <a:srgbClr val="FF0000">
              <a:alpha val="67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79512" y="692696"/>
            <a:ext cx="203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填一填。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17196" y="162008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806" y="1124744"/>
            <a:ext cx="90083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(1)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一张纸平均分成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8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份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每份是它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  ,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份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580875" y="1700808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318067" y="1196752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18067" y="1628800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723003" y="2276872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60195" y="1772816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0195" y="2204864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2806" y="2844225"/>
            <a:ext cx="90083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2523203" y="3314519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260395" y="2810463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260395" y="3242511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4636659" y="4500409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373851" y="3996353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373851" y="4428401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88926" y="267052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96399" y="314800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888925" y="324659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100155" y="4038163"/>
            <a:ext cx="90083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里面有（   ）个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92244" y="38610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899717" y="43385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892243" y="443711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100155" y="5190291"/>
            <a:ext cx="90083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(4)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1-      = 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396299" y="5013176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84331" y="549065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1540315" y="5589240"/>
            <a:ext cx="90717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3013596" y="50131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908467" y="549065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3013595" y="558924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817196" y="111603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64251" y="219615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964251" y="169209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764451" y="32129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764451" y="270892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872980" y="441610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872980" y="39120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196499" y="414472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796933" y="50131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8113" y="3728790"/>
            <a:ext cx="1844262" cy="184426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487174" y="1344027"/>
            <a:ext cx="5727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说一说下面小数的含义。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61700" y="500042"/>
            <a:ext cx="4924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37</a:t>
            </a:r>
            <a:r>
              <a:rPr lang="zh-CN" altLang="en-US" sz="3200" dirty="0">
                <a:latin typeface="+mn-ea"/>
                <a:ea typeface="+mn-ea"/>
              </a:rPr>
              <a:t>页练习九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9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87431" y="4005064"/>
            <a:ext cx="1316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3.5m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3568" y="4017378"/>
            <a:ext cx="1316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2.6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元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88224" y="4017378"/>
            <a:ext cx="13166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0.4kg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3528" y="4630026"/>
            <a:ext cx="213535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</a:rPr>
              <a:t>冰淇淋每个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</a:rPr>
              <a:t>元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</a:rPr>
              <a:t>角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15816" y="4644425"/>
            <a:ext cx="2736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</a:rPr>
              <a:t>桥洞的限高是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3 m 5 </a:t>
            </a:r>
            <a:r>
              <a:rPr lang="en-US" altLang="zh-CN" sz="3600" dirty="0" err="1">
                <a:solidFill>
                  <a:srgbClr val="FF0000"/>
                </a:solidFill>
                <a:latin typeface="+mn-lt"/>
                <a:ea typeface="+mn-ea"/>
              </a:rPr>
              <a:t>dm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40152" y="4661847"/>
            <a:ext cx="2808312" cy="1417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</a:rPr>
              <a:t>一袋盐的重量是</a:t>
            </a: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400 g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222" y="2348880"/>
            <a:ext cx="933450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2283" y="2386980"/>
            <a:ext cx="22098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6178" y="2284053"/>
            <a:ext cx="1390650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35718" y="476672"/>
            <a:ext cx="410423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填空。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395536" y="1332057"/>
            <a:ext cx="82809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小数的计数单位是十分之一、百分之一、千分之一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……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分别写作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),(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),(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)……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395536" y="3985248"/>
            <a:ext cx="76311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小数每相邻两个计数单位之间的进率是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7584" y="2935652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0.1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30123" y="2935652"/>
            <a:ext cx="1010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0.01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86307" y="2935652"/>
            <a:ext cx="1244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0.001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15671" y="4870901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215577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35497" y="692696"/>
            <a:ext cx="77582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楷体_GB2312" pitchFamily="49" charset="-122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楷体_GB2312" pitchFamily="49" charset="-122"/>
              </a:rPr>
              <a:t>题）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67744" y="1628800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36512" y="1355284"/>
            <a:ext cx="90083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(1)1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厘米是    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米，写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成小数是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米里面有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0.01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267744" y="1767011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979712" y="1283276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32928" y="1715324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67744" y="1196752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 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2855763"/>
            <a:ext cx="90083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(2)0.4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里面有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0.1,0.025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里面有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0.001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36" name="矩形 35"/>
          <p:cNvSpPr/>
          <p:nvPr/>
        </p:nvSpPr>
        <p:spPr>
          <a:xfrm>
            <a:off x="28147" y="3935883"/>
            <a:ext cx="90083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(3)6.09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的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在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位上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),9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37" name="矩形 36"/>
          <p:cNvSpPr/>
          <p:nvPr/>
        </p:nvSpPr>
        <p:spPr>
          <a:xfrm>
            <a:off x="35496" y="5016003"/>
            <a:ext cx="90083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(4)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一个数由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8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个十分之一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,3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个百分之一组成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这个数是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084168" y="1484784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 0.01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475656" y="2204864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987824" y="2844150"/>
            <a:ext cx="3914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74159" y="2809597"/>
            <a:ext cx="5982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915816" y="3932981"/>
            <a:ext cx="5966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个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084168" y="3920339"/>
            <a:ext cx="3914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596336" y="3962288"/>
            <a:ext cx="5966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一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403648" y="4521314"/>
            <a:ext cx="3914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699792" y="4530025"/>
            <a:ext cx="10118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0.01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111913" y="5601434"/>
            <a:ext cx="10118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0.83</a:t>
            </a:r>
            <a:endParaRPr lang="en-US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2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5496" y="692696"/>
            <a:ext cx="79930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在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里填上适当的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小数。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pic>
        <p:nvPicPr>
          <p:cNvPr id="21" name="oo115.jpg" descr="id:214750558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1052736"/>
            <a:ext cx="5318114" cy="553310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984649" y="3634571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3.5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16016" y="3769876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0.2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83876" y="5949280"/>
            <a:ext cx="728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.2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9512" y="836712"/>
            <a:ext cx="203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填一填。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71800" y="198884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806" y="1615105"/>
            <a:ext cx="90083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(5)8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是 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530552" y="2069559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267744" y="1620089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67744" y="2052137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2806" y="3026633"/>
            <a:ext cx="90083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(6)1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里面有  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51720" y="3193055"/>
            <a:ext cx="11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（     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704587" y="285293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712060" y="333041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3704586" y="342900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00155" y="4437112"/>
            <a:ext cx="90083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(7)1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米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=(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分米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厘米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=(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毫米。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771800" y="148478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96370" y="315266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558829" y="147544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566302" y="195292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1544346" y="2060219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916942" y="4572417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067944" y="4572417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224481" y="4572417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1000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98072" y="815024"/>
            <a:ext cx="2064632" cy="286911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3" grpId="0"/>
      <p:bldP spid="57" grpId="0"/>
      <p:bldP spid="66" grpId="0"/>
      <p:bldP spid="67" grpId="0"/>
      <p:bldP spid="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975"/>
          <a:stretch>
            <a:fillRect/>
          </a:stretch>
        </p:blipFill>
        <p:spPr>
          <a:xfrm>
            <a:off x="348940" y="1988840"/>
            <a:ext cx="1941587" cy="209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2280" y="1805186"/>
            <a:ext cx="1676400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80" t="38661" r="14072" b="45748"/>
          <a:stretch>
            <a:fillRect/>
          </a:stretch>
        </p:blipFill>
        <p:spPr>
          <a:xfrm>
            <a:off x="2494949" y="2640546"/>
            <a:ext cx="4441713" cy="79208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67944" y="4373488"/>
            <a:ext cx="1330814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0.90</a:t>
            </a:r>
            <a:r>
              <a:rPr lang="zh-CN" altLang="en-US" sz="3200" dirty="0" smtClean="0">
                <a:ea typeface="楷体_GB2312"/>
              </a:rPr>
              <a:t>元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2531" y="4373488"/>
            <a:ext cx="1539204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28.00</a:t>
            </a:r>
            <a:r>
              <a:rPr lang="zh-CN" altLang="en-US" sz="3200" dirty="0" smtClean="0">
                <a:ea typeface="楷体_GB2312"/>
              </a:rPr>
              <a:t>元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94256" y="4373488"/>
            <a:ext cx="1330814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0.35</a:t>
            </a:r>
            <a:r>
              <a:rPr lang="zh-CN" altLang="en-US" sz="3200" dirty="0" smtClean="0">
                <a:ea typeface="楷体_GB2312"/>
              </a:rPr>
              <a:t>元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08520" y="888589"/>
            <a:ext cx="7319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每件商品的标价表示的是几元几角几分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9241" y="5138677"/>
            <a:ext cx="10791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元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79955" y="5138677"/>
            <a:ext cx="862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角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08304" y="5138677"/>
            <a:ext cx="1540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角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分</a:t>
            </a:r>
            <a:endParaRPr lang="zh-CN" altLang="en-US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6" name="Group 4"/>
          <p:cNvGrpSpPr/>
          <p:nvPr/>
        </p:nvGrpSpPr>
        <p:grpSpPr bwMode="auto">
          <a:xfrm>
            <a:off x="81902" y="1562869"/>
            <a:ext cx="8820150" cy="1239838"/>
            <a:chOff x="0" y="0"/>
            <a:chExt cx="5556" cy="781"/>
          </a:xfrm>
        </p:grpSpPr>
        <p:grpSp>
          <p:nvGrpSpPr>
            <p:cNvPr id="23557" name="Group 5"/>
            <p:cNvGrpSpPr>
              <a:grpSpLocks noChangeAspect="1"/>
            </p:cNvGrpSpPr>
            <p:nvPr/>
          </p:nvGrpSpPr>
          <p:grpSpPr bwMode="auto">
            <a:xfrm>
              <a:off x="0" y="0"/>
              <a:ext cx="5556" cy="781"/>
              <a:chOff x="0" y="0"/>
              <a:chExt cx="5376" cy="781"/>
            </a:xfrm>
          </p:grpSpPr>
          <p:pic>
            <p:nvPicPr>
              <p:cNvPr id="23558" name="Picture 6" descr="3"/>
              <p:cNvPicPr>
                <a:picLocks noChangeAspect="1" noChangeArrowheads="1"/>
              </p:cNvPicPr>
              <p:nvPr/>
            </p:nvPicPr>
            <p:blipFill>
              <a:blip r:embed="rId5">
                <a:clrChange>
                  <a:clrFrom>
                    <a:srgbClr val="090000"/>
                  </a:clrFrom>
                  <a:clrTo>
                    <a:srgbClr val="09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376" cy="7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59" name="Picture 7" descr="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678" t="74136" r="5357" b="14597"/>
              <a:stretch>
                <a:fillRect/>
              </a:stretch>
            </p:blipFill>
            <p:spPr bwMode="auto">
              <a:xfrm>
                <a:off x="327" y="128"/>
                <a:ext cx="4752" cy="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3560" name="Text Box 8"/>
            <p:cNvSpPr txBox="1">
              <a:spLocks noChangeArrowheads="1"/>
            </p:cNvSpPr>
            <p:nvPr/>
          </p:nvSpPr>
          <p:spPr bwMode="auto">
            <a:xfrm>
              <a:off x="566" y="282"/>
              <a:ext cx="3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/>
                <a:t>10</a:t>
              </a:r>
            </a:p>
          </p:txBody>
        </p:sp>
        <p:sp>
          <p:nvSpPr>
            <p:cNvPr id="23561" name="Text Box 9"/>
            <p:cNvSpPr txBox="1">
              <a:spLocks noChangeArrowheads="1"/>
            </p:cNvSpPr>
            <p:nvPr/>
          </p:nvSpPr>
          <p:spPr bwMode="auto">
            <a:xfrm>
              <a:off x="1065" y="266"/>
              <a:ext cx="3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/>
                <a:t>20</a:t>
              </a:r>
            </a:p>
          </p:txBody>
        </p:sp>
        <p:sp>
          <p:nvSpPr>
            <p:cNvPr id="23562" name="Text Box 10"/>
            <p:cNvSpPr txBox="1">
              <a:spLocks noChangeArrowheads="1"/>
            </p:cNvSpPr>
            <p:nvPr/>
          </p:nvSpPr>
          <p:spPr bwMode="auto">
            <a:xfrm>
              <a:off x="1564" y="266"/>
              <a:ext cx="3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/>
                <a:t>30</a:t>
              </a:r>
            </a:p>
          </p:txBody>
        </p:sp>
        <p:sp>
          <p:nvSpPr>
            <p:cNvPr id="23563" name="Text Box 11"/>
            <p:cNvSpPr txBox="1">
              <a:spLocks noChangeArrowheads="1"/>
            </p:cNvSpPr>
            <p:nvPr/>
          </p:nvSpPr>
          <p:spPr bwMode="auto">
            <a:xfrm>
              <a:off x="2063" y="266"/>
              <a:ext cx="3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/>
                <a:t>40</a:t>
              </a:r>
            </a:p>
          </p:txBody>
        </p:sp>
        <p:sp>
          <p:nvSpPr>
            <p:cNvPr id="23564" name="Text Box 12"/>
            <p:cNvSpPr txBox="1">
              <a:spLocks noChangeArrowheads="1"/>
            </p:cNvSpPr>
            <p:nvPr/>
          </p:nvSpPr>
          <p:spPr bwMode="auto">
            <a:xfrm>
              <a:off x="2562" y="266"/>
              <a:ext cx="3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/>
                <a:t>50</a:t>
              </a:r>
            </a:p>
          </p:txBody>
        </p:sp>
        <p:sp>
          <p:nvSpPr>
            <p:cNvPr id="23565" name="Text Box 13"/>
            <p:cNvSpPr txBox="1">
              <a:spLocks noChangeArrowheads="1"/>
            </p:cNvSpPr>
            <p:nvPr/>
          </p:nvSpPr>
          <p:spPr bwMode="auto">
            <a:xfrm>
              <a:off x="3061" y="266"/>
              <a:ext cx="3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/>
                <a:t>60</a:t>
              </a:r>
            </a:p>
          </p:txBody>
        </p:sp>
        <p:sp>
          <p:nvSpPr>
            <p:cNvPr id="23566" name="Text Box 14"/>
            <p:cNvSpPr txBox="1">
              <a:spLocks noChangeArrowheads="1"/>
            </p:cNvSpPr>
            <p:nvPr/>
          </p:nvSpPr>
          <p:spPr bwMode="auto">
            <a:xfrm>
              <a:off x="3560" y="266"/>
              <a:ext cx="3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/>
                <a:t>70</a:t>
              </a:r>
            </a:p>
          </p:txBody>
        </p:sp>
        <p:sp>
          <p:nvSpPr>
            <p:cNvPr id="23567" name="Text Box 15"/>
            <p:cNvSpPr txBox="1">
              <a:spLocks noChangeArrowheads="1"/>
            </p:cNvSpPr>
            <p:nvPr/>
          </p:nvSpPr>
          <p:spPr bwMode="auto">
            <a:xfrm>
              <a:off x="4059" y="266"/>
              <a:ext cx="3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/>
                <a:t>80</a:t>
              </a:r>
            </a:p>
          </p:txBody>
        </p:sp>
        <p:sp>
          <p:nvSpPr>
            <p:cNvPr id="23568" name="Text Box 16"/>
            <p:cNvSpPr txBox="1">
              <a:spLocks noChangeArrowheads="1"/>
            </p:cNvSpPr>
            <p:nvPr/>
          </p:nvSpPr>
          <p:spPr bwMode="auto">
            <a:xfrm>
              <a:off x="4558" y="266"/>
              <a:ext cx="3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/>
                <a:t>90</a:t>
              </a:r>
            </a:p>
          </p:txBody>
        </p:sp>
        <p:sp>
          <p:nvSpPr>
            <p:cNvPr id="23569" name="Text Box 17"/>
            <p:cNvSpPr txBox="1">
              <a:spLocks noChangeArrowheads="1"/>
            </p:cNvSpPr>
            <p:nvPr/>
          </p:nvSpPr>
          <p:spPr bwMode="auto">
            <a:xfrm>
              <a:off x="5049" y="236"/>
              <a:ext cx="41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/>
                <a:t>1</a:t>
              </a:r>
              <a:r>
                <a:rPr lang="zh-CN" altLang="en-US" sz="2400" b="1">
                  <a:ea typeface="楷体_GB2312" pitchFamily="49" charset="-122"/>
                </a:rPr>
                <a:t>米</a:t>
              </a:r>
            </a:p>
          </p:txBody>
        </p:sp>
        <p:grpSp>
          <p:nvGrpSpPr>
            <p:cNvPr id="23570" name="Group 18"/>
            <p:cNvGrpSpPr/>
            <p:nvPr/>
          </p:nvGrpSpPr>
          <p:grpSpPr bwMode="auto">
            <a:xfrm>
              <a:off x="249" y="145"/>
              <a:ext cx="499" cy="182"/>
              <a:chOff x="0" y="0"/>
              <a:chExt cx="499" cy="182"/>
            </a:xfrm>
          </p:grpSpPr>
          <p:sp>
            <p:nvSpPr>
              <p:cNvPr id="23571" name="Line 19"/>
              <p:cNvSpPr>
                <a:spLocks noChangeShapeType="1"/>
              </p:cNvSpPr>
              <p:nvPr/>
            </p:nvSpPr>
            <p:spPr bwMode="auto">
              <a:xfrm>
                <a:off x="0" y="0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2" name="Line 20"/>
              <p:cNvSpPr>
                <a:spLocks noChangeShapeType="1"/>
              </p:cNvSpPr>
              <p:nvPr/>
            </p:nvSpPr>
            <p:spPr bwMode="auto">
              <a:xfrm flipH="1">
                <a:off x="4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3" name="Line 21"/>
              <p:cNvSpPr>
                <a:spLocks noChangeShapeType="1"/>
              </p:cNvSpPr>
              <p:nvPr/>
            </p:nvSpPr>
            <p:spPr bwMode="auto">
              <a:xfrm>
                <a:off x="499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4" name="Line 22"/>
              <p:cNvSpPr>
                <a:spLocks noChangeShapeType="1"/>
              </p:cNvSpPr>
              <p:nvPr/>
            </p:nvSpPr>
            <p:spPr bwMode="auto">
              <a:xfrm flipH="1">
                <a:off x="3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5" name="Line 23"/>
              <p:cNvSpPr>
                <a:spLocks noChangeShapeType="1"/>
              </p:cNvSpPr>
              <p:nvPr/>
            </p:nvSpPr>
            <p:spPr bwMode="auto">
              <a:xfrm>
                <a:off x="399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6" name="Line 24"/>
              <p:cNvSpPr>
                <a:spLocks noChangeShapeType="1"/>
              </p:cNvSpPr>
              <p:nvPr/>
            </p:nvSpPr>
            <p:spPr bwMode="auto">
              <a:xfrm flipH="1">
                <a:off x="250" y="0"/>
                <a:ext cx="1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7" name="Line 25"/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8" name="Line 26"/>
              <p:cNvSpPr>
                <a:spLocks noChangeShapeType="1"/>
              </p:cNvSpPr>
              <p:nvPr/>
            </p:nvSpPr>
            <p:spPr bwMode="auto">
              <a:xfrm flipH="1">
                <a:off x="1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9" name="Line 27"/>
              <p:cNvSpPr>
                <a:spLocks noChangeShapeType="1"/>
              </p:cNvSpPr>
              <p:nvPr/>
            </p:nvSpPr>
            <p:spPr bwMode="auto">
              <a:xfrm>
                <a:off x="2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0" name="Line 28"/>
              <p:cNvSpPr>
                <a:spLocks noChangeShapeType="1"/>
              </p:cNvSpPr>
              <p:nvPr/>
            </p:nvSpPr>
            <p:spPr bwMode="auto">
              <a:xfrm flipH="1">
                <a:off x="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1" name="Line 29"/>
              <p:cNvSpPr>
                <a:spLocks noChangeShapeType="1"/>
              </p:cNvSpPr>
              <p:nvPr/>
            </p:nvSpPr>
            <p:spPr bwMode="auto">
              <a:xfrm>
                <a:off x="1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2" name="Line 3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583" name="Group 31"/>
            <p:cNvGrpSpPr/>
            <p:nvPr/>
          </p:nvGrpSpPr>
          <p:grpSpPr bwMode="auto">
            <a:xfrm>
              <a:off x="748" y="146"/>
              <a:ext cx="499" cy="182"/>
              <a:chOff x="0" y="0"/>
              <a:chExt cx="499" cy="182"/>
            </a:xfrm>
          </p:grpSpPr>
          <p:sp>
            <p:nvSpPr>
              <p:cNvPr id="23584" name="Line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5" name="Line 33"/>
              <p:cNvSpPr>
                <a:spLocks noChangeShapeType="1"/>
              </p:cNvSpPr>
              <p:nvPr/>
            </p:nvSpPr>
            <p:spPr bwMode="auto">
              <a:xfrm flipH="1">
                <a:off x="4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6" name="Line 34"/>
              <p:cNvSpPr>
                <a:spLocks noChangeShapeType="1"/>
              </p:cNvSpPr>
              <p:nvPr/>
            </p:nvSpPr>
            <p:spPr bwMode="auto">
              <a:xfrm>
                <a:off x="499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7" name="Line 35"/>
              <p:cNvSpPr>
                <a:spLocks noChangeShapeType="1"/>
              </p:cNvSpPr>
              <p:nvPr/>
            </p:nvSpPr>
            <p:spPr bwMode="auto">
              <a:xfrm flipH="1">
                <a:off x="3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8" name="Line 36"/>
              <p:cNvSpPr>
                <a:spLocks noChangeShapeType="1"/>
              </p:cNvSpPr>
              <p:nvPr/>
            </p:nvSpPr>
            <p:spPr bwMode="auto">
              <a:xfrm>
                <a:off x="399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9" name="Line 37"/>
              <p:cNvSpPr>
                <a:spLocks noChangeShapeType="1"/>
              </p:cNvSpPr>
              <p:nvPr/>
            </p:nvSpPr>
            <p:spPr bwMode="auto">
              <a:xfrm flipH="1">
                <a:off x="250" y="0"/>
                <a:ext cx="1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0" name="Line 38"/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1" name="Line 39"/>
              <p:cNvSpPr>
                <a:spLocks noChangeShapeType="1"/>
              </p:cNvSpPr>
              <p:nvPr/>
            </p:nvSpPr>
            <p:spPr bwMode="auto">
              <a:xfrm flipH="1">
                <a:off x="1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2" name="Line 40"/>
              <p:cNvSpPr>
                <a:spLocks noChangeShapeType="1"/>
              </p:cNvSpPr>
              <p:nvPr/>
            </p:nvSpPr>
            <p:spPr bwMode="auto">
              <a:xfrm>
                <a:off x="2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3" name="Line 41"/>
              <p:cNvSpPr>
                <a:spLocks noChangeShapeType="1"/>
              </p:cNvSpPr>
              <p:nvPr/>
            </p:nvSpPr>
            <p:spPr bwMode="auto">
              <a:xfrm flipH="1">
                <a:off x="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4" name="Line 42"/>
              <p:cNvSpPr>
                <a:spLocks noChangeShapeType="1"/>
              </p:cNvSpPr>
              <p:nvPr/>
            </p:nvSpPr>
            <p:spPr bwMode="auto">
              <a:xfrm>
                <a:off x="1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5" name="Line 43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596" name="Group 44"/>
            <p:cNvGrpSpPr/>
            <p:nvPr/>
          </p:nvGrpSpPr>
          <p:grpSpPr bwMode="auto">
            <a:xfrm>
              <a:off x="1247" y="146"/>
              <a:ext cx="499" cy="182"/>
              <a:chOff x="0" y="0"/>
              <a:chExt cx="499" cy="182"/>
            </a:xfrm>
          </p:grpSpPr>
          <p:sp>
            <p:nvSpPr>
              <p:cNvPr id="23597" name="Line 45"/>
              <p:cNvSpPr>
                <a:spLocks noChangeShapeType="1"/>
              </p:cNvSpPr>
              <p:nvPr/>
            </p:nvSpPr>
            <p:spPr bwMode="auto">
              <a:xfrm>
                <a:off x="0" y="0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8" name="Line 46"/>
              <p:cNvSpPr>
                <a:spLocks noChangeShapeType="1"/>
              </p:cNvSpPr>
              <p:nvPr/>
            </p:nvSpPr>
            <p:spPr bwMode="auto">
              <a:xfrm flipH="1">
                <a:off x="4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9" name="Line 47"/>
              <p:cNvSpPr>
                <a:spLocks noChangeShapeType="1"/>
              </p:cNvSpPr>
              <p:nvPr/>
            </p:nvSpPr>
            <p:spPr bwMode="auto">
              <a:xfrm>
                <a:off x="499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0" name="Line 48"/>
              <p:cNvSpPr>
                <a:spLocks noChangeShapeType="1"/>
              </p:cNvSpPr>
              <p:nvPr/>
            </p:nvSpPr>
            <p:spPr bwMode="auto">
              <a:xfrm flipH="1">
                <a:off x="3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1" name="Line 49"/>
              <p:cNvSpPr>
                <a:spLocks noChangeShapeType="1"/>
              </p:cNvSpPr>
              <p:nvPr/>
            </p:nvSpPr>
            <p:spPr bwMode="auto">
              <a:xfrm>
                <a:off x="399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2" name="Line 50"/>
              <p:cNvSpPr>
                <a:spLocks noChangeShapeType="1"/>
              </p:cNvSpPr>
              <p:nvPr/>
            </p:nvSpPr>
            <p:spPr bwMode="auto">
              <a:xfrm flipH="1">
                <a:off x="250" y="0"/>
                <a:ext cx="1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3" name="Line 51"/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4" name="Line 52"/>
              <p:cNvSpPr>
                <a:spLocks noChangeShapeType="1"/>
              </p:cNvSpPr>
              <p:nvPr/>
            </p:nvSpPr>
            <p:spPr bwMode="auto">
              <a:xfrm flipH="1">
                <a:off x="1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5" name="Line 53"/>
              <p:cNvSpPr>
                <a:spLocks noChangeShapeType="1"/>
              </p:cNvSpPr>
              <p:nvPr/>
            </p:nvSpPr>
            <p:spPr bwMode="auto">
              <a:xfrm>
                <a:off x="2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6" name="Line 54"/>
              <p:cNvSpPr>
                <a:spLocks noChangeShapeType="1"/>
              </p:cNvSpPr>
              <p:nvPr/>
            </p:nvSpPr>
            <p:spPr bwMode="auto">
              <a:xfrm flipH="1">
                <a:off x="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7" name="Line 55"/>
              <p:cNvSpPr>
                <a:spLocks noChangeShapeType="1"/>
              </p:cNvSpPr>
              <p:nvPr/>
            </p:nvSpPr>
            <p:spPr bwMode="auto">
              <a:xfrm>
                <a:off x="1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8" name="Line 56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609" name="Group 57"/>
            <p:cNvGrpSpPr/>
            <p:nvPr/>
          </p:nvGrpSpPr>
          <p:grpSpPr bwMode="auto">
            <a:xfrm>
              <a:off x="1746" y="146"/>
              <a:ext cx="499" cy="182"/>
              <a:chOff x="0" y="0"/>
              <a:chExt cx="499" cy="182"/>
            </a:xfrm>
          </p:grpSpPr>
          <p:sp>
            <p:nvSpPr>
              <p:cNvPr id="23610" name="Line 58"/>
              <p:cNvSpPr>
                <a:spLocks noChangeShapeType="1"/>
              </p:cNvSpPr>
              <p:nvPr/>
            </p:nvSpPr>
            <p:spPr bwMode="auto">
              <a:xfrm>
                <a:off x="0" y="0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11" name="Line 59"/>
              <p:cNvSpPr>
                <a:spLocks noChangeShapeType="1"/>
              </p:cNvSpPr>
              <p:nvPr/>
            </p:nvSpPr>
            <p:spPr bwMode="auto">
              <a:xfrm flipH="1">
                <a:off x="4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12" name="Line 60"/>
              <p:cNvSpPr>
                <a:spLocks noChangeShapeType="1"/>
              </p:cNvSpPr>
              <p:nvPr/>
            </p:nvSpPr>
            <p:spPr bwMode="auto">
              <a:xfrm>
                <a:off x="499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13" name="Line 61"/>
              <p:cNvSpPr>
                <a:spLocks noChangeShapeType="1"/>
              </p:cNvSpPr>
              <p:nvPr/>
            </p:nvSpPr>
            <p:spPr bwMode="auto">
              <a:xfrm flipH="1">
                <a:off x="3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14" name="Line 62"/>
              <p:cNvSpPr>
                <a:spLocks noChangeShapeType="1"/>
              </p:cNvSpPr>
              <p:nvPr/>
            </p:nvSpPr>
            <p:spPr bwMode="auto">
              <a:xfrm>
                <a:off x="399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15" name="Line 63"/>
              <p:cNvSpPr>
                <a:spLocks noChangeShapeType="1"/>
              </p:cNvSpPr>
              <p:nvPr/>
            </p:nvSpPr>
            <p:spPr bwMode="auto">
              <a:xfrm flipH="1">
                <a:off x="250" y="0"/>
                <a:ext cx="1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16" name="Line 64"/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17" name="Line 65"/>
              <p:cNvSpPr>
                <a:spLocks noChangeShapeType="1"/>
              </p:cNvSpPr>
              <p:nvPr/>
            </p:nvSpPr>
            <p:spPr bwMode="auto">
              <a:xfrm flipH="1">
                <a:off x="1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18" name="Line 66"/>
              <p:cNvSpPr>
                <a:spLocks noChangeShapeType="1"/>
              </p:cNvSpPr>
              <p:nvPr/>
            </p:nvSpPr>
            <p:spPr bwMode="auto">
              <a:xfrm>
                <a:off x="2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19" name="Line 67"/>
              <p:cNvSpPr>
                <a:spLocks noChangeShapeType="1"/>
              </p:cNvSpPr>
              <p:nvPr/>
            </p:nvSpPr>
            <p:spPr bwMode="auto">
              <a:xfrm flipH="1">
                <a:off x="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0" name="Line 68"/>
              <p:cNvSpPr>
                <a:spLocks noChangeShapeType="1"/>
              </p:cNvSpPr>
              <p:nvPr/>
            </p:nvSpPr>
            <p:spPr bwMode="auto">
              <a:xfrm>
                <a:off x="1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1" name="Line 69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622" name="Group 70"/>
            <p:cNvGrpSpPr/>
            <p:nvPr/>
          </p:nvGrpSpPr>
          <p:grpSpPr bwMode="auto">
            <a:xfrm>
              <a:off x="2245" y="146"/>
              <a:ext cx="499" cy="182"/>
              <a:chOff x="0" y="0"/>
              <a:chExt cx="499" cy="182"/>
            </a:xfrm>
          </p:grpSpPr>
          <p:sp>
            <p:nvSpPr>
              <p:cNvPr id="23623" name="Line 71"/>
              <p:cNvSpPr>
                <a:spLocks noChangeShapeType="1"/>
              </p:cNvSpPr>
              <p:nvPr/>
            </p:nvSpPr>
            <p:spPr bwMode="auto">
              <a:xfrm>
                <a:off x="0" y="0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4" name="Line 72"/>
              <p:cNvSpPr>
                <a:spLocks noChangeShapeType="1"/>
              </p:cNvSpPr>
              <p:nvPr/>
            </p:nvSpPr>
            <p:spPr bwMode="auto">
              <a:xfrm flipH="1">
                <a:off x="4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5" name="Line 73"/>
              <p:cNvSpPr>
                <a:spLocks noChangeShapeType="1"/>
              </p:cNvSpPr>
              <p:nvPr/>
            </p:nvSpPr>
            <p:spPr bwMode="auto">
              <a:xfrm>
                <a:off x="499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6" name="Line 74"/>
              <p:cNvSpPr>
                <a:spLocks noChangeShapeType="1"/>
              </p:cNvSpPr>
              <p:nvPr/>
            </p:nvSpPr>
            <p:spPr bwMode="auto">
              <a:xfrm flipH="1">
                <a:off x="3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7" name="Line 75"/>
              <p:cNvSpPr>
                <a:spLocks noChangeShapeType="1"/>
              </p:cNvSpPr>
              <p:nvPr/>
            </p:nvSpPr>
            <p:spPr bwMode="auto">
              <a:xfrm>
                <a:off x="399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8" name="Line 76"/>
              <p:cNvSpPr>
                <a:spLocks noChangeShapeType="1"/>
              </p:cNvSpPr>
              <p:nvPr/>
            </p:nvSpPr>
            <p:spPr bwMode="auto">
              <a:xfrm flipH="1">
                <a:off x="250" y="0"/>
                <a:ext cx="1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29" name="Line 77"/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0" name="Line 78"/>
              <p:cNvSpPr>
                <a:spLocks noChangeShapeType="1"/>
              </p:cNvSpPr>
              <p:nvPr/>
            </p:nvSpPr>
            <p:spPr bwMode="auto">
              <a:xfrm flipH="1">
                <a:off x="1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1" name="Line 79"/>
              <p:cNvSpPr>
                <a:spLocks noChangeShapeType="1"/>
              </p:cNvSpPr>
              <p:nvPr/>
            </p:nvSpPr>
            <p:spPr bwMode="auto">
              <a:xfrm>
                <a:off x="2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2" name="Line 80"/>
              <p:cNvSpPr>
                <a:spLocks noChangeShapeType="1"/>
              </p:cNvSpPr>
              <p:nvPr/>
            </p:nvSpPr>
            <p:spPr bwMode="auto">
              <a:xfrm flipH="1">
                <a:off x="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3" name="Line 81"/>
              <p:cNvSpPr>
                <a:spLocks noChangeShapeType="1"/>
              </p:cNvSpPr>
              <p:nvPr/>
            </p:nvSpPr>
            <p:spPr bwMode="auto">
              <a:xfrm>
                <a:off x="1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4" name="Line 82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635" name="Group 83"/>
            <p:cNvGrpSpPr/>
            <p:nvPr/>
          </p:nvGrpSpPr>
          <p:grpSpPr bwMode="auto">
            <a:xfrm>
              <a:off x="2744" y="145"/>
              <a:ext cx="499" cy="182"/>
              <a:chOff x="0" y="0"/>
              <a:chExt cx="499" cy="182"/>
            </a:xfrm>
          </p:grpSpPr>
          <p:sp>
            <p:nvSpPr>
              <p:cNvPr id="23636" name="Line 84"/>
              <p:cNvSpPr>
                <a:spLocks noChangeShapeType="1"/>
              </p:cNvSpPr>
              <p:nvPr/>
            </p:nvSpPr>
            <p:spPr bwMode="auto">
              <a:xfrm>
                <a:off x="0" y="0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7" name="Line 85"/>
              <p:cNvSpPr>
                <a:spLocks noChangeShapeType="1"/>
              </p:cNvSpPr>
              <p:nvPr/>
            </p:nvSpPr>
            <p:spPr bwMode="auto">
              <a:xfrm flipH="1">
                <a:off x="4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8" name="Line 86"/>
              <p:cNvSpPr>
                <a:spLocks noChangeShapeType="1"/>
              </p:cNvSpPr>
              <p:nvPr/>
            </p:nvSpPr>
            <p:spPr bwMode="auto">
              <a:xfrm>
                <a:off x="499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9" name="Line 87"/>
              <p:cNvSpPr>
                <a:spLocks noChangeShapeType="1"/>
              </p:cNvSpPr>
              <p:nvPr/>
            </p:nvSpPr>
            <p:spPr bwMode="auto">
              <a:xfrm flipH="1">
                <a:off x="3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40" name="Line 88"/>
              <p:cNvSpPr>
                <a:spLocks noChangeShapeType="1"/>
              </p:cNvSpPr>
              <p:nvPr/>
            </p:nvSpPr>
            <p:spPr bwMode="auto">
              <a:xfrm>
                <a:off x="399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41" name="Line 89"/>
              <p:cNvSpPr>
                <a:spLocks noChangeShapeType="1"/>
              </p:cNvSpPr>
              <p:nvPr/>
            </p:nvSpPr>
            <p:spPr bwMode="auto">
              <a:xfrm flipH="1">
                <a:off x="250" y="0"/>
                <a:ext cx="1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42" name="Line 90"/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43" name="Line 91"/>
              <p:cNvSpPr>
                <a:spLocks noChangeShapeType="1"/>
              </p:cNvSpPr>
              <p:nvPr/>
            </p:nvSpPr>
            <p:spPr bwMode="auto">
              <a:xfrm flipH="1">
                <a:off x="1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44" name="Line 92"/>
              <p:cNvSpPr>
                <a:spLocks noChangeShapeType="1"/>
              </p:cNvSpPr>
              <p:nvPr/>
            </p:nvSpPr>
            <p:spPr bwMode="auto">
              <a:xfrm>
                <a:off x="2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45" name="Line 93"/>
              <p:cNvSpPr>
                <a:spLocks noChangeShapeType="1"/>
              </p:cNvSpPr>
              <p:nvPr/>
            </p:nvSpPr>
            <p:spPr bwMode="auto">
              <a:xfrm flipH="1">
                <a:off x="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46" name="Line 94"/>
              <p:cNvSpPr>
                <a:spLocks noChangeShapeType="1"/>
              </p:cNvSpPr>
              <p:nvPr/>
            </p:nvSpPr>
            <p:spPr bwMode="auto">
              <a:xfrm>
                <a:off x="1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47" name="Line 95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648" name="Group 96"/>
            <p:cNvGrpSpPr/>
            <p:nvPr/>
          </p:nvGrpSpPr>
          <p:grpSpPr bwMode="auto">
            <a:xfrm>
              <a:off x="3243" y="145"/>
              <a:ext cx="499" cy="182"/>
              <a:chOff x="0" y="0"/>
              <a:chExt cx="499" cy="182"/>
            </a:xfrm>
          </p:grpSpPr>
          <p:sp>
            <p:nvSpPr>
              <p:cNvPr id="23649" name="Line 97"/>
              <p:cNvSpPr>
                <a:spLocks noChangeShapeType="1"/>
              </p:cNvSpPr>
              <p:nvPr/>
            </p:nvSpPr>
            <p:spPr bwMode="auto">
              <a:xfrm>
                <a:off x="0" y="0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50" name="Line 98"/>
              <p:cNvSpPr>
                <a:spLocks noChangeShapeType="1"/>
              </p:cNvSpPr>
              <p:nvPr/>
            </p:nvSpPr>
            <p:spPr bwMode="auto">
              <a:xfrm flipH="1">
                <a:off x="4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51" name="Line 99"/>
              <p:cNvSpPr>
                <a:spLocks noChangeShapeType="1"/>
              </p:cNvSpPr>
              <p:nvPr/>
            </p:nvSpPr>
            <p:spPr bwMode="auto">
              <a:xfrm>
                <a:off x="499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52" name="Line 100"/>
              <p:cNvSpPr>
                <a:spLocks noChangeShapeType="1"/>
              </p:cNvSpPr>
              <p:nvPr/>
            </p:nvSpPr>
            <p:spPr bwMode="auto">
              <a:xfrm flipH="1">
                <a:off x="3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53" name="Line 101"/>
              <p:cNvSpPr>
                <a:spLocks noChangeShapeType="1"/>
              </p:cNvSpPr>
              <p:nvPr/>
            </p:nvSpPr>
            <p:spPr bwMode="auto">
              <a:xfrm>
                <a:off x="399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54" name="Line 102"/>
              <p:cNvSpPr>
                <a:spLocks noChangeShapeType="1"/>
              </p:cNvSpPr>
              <p:nvPr/>
            </p:nvSpPr>
            <p:spPr bwMode="auto">
              <a:xfrm flipH="1">
                <a:off x="250" y="0"/>
                <a:ext cx="1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55" name="Line 103"/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56" name="Line 104"/>
              <p:cNvSpPr>
                <a:spLocks noChangeShapeType="1"/>
              </p:cNvSpPr>
              <p:nvPr/>
            </p:nvSpPr>
            <p:spPr bwMode="auto">
              <a:xfrm flipH="1">
                <a:off x="1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57" name="Line 105"/>
              <p:cNvSpPr>
                <a:spLocks noChangeShapeType="1"/>
              </p:cNvSpPr>
              <p:nvPr/>
            </p:nvSpPr>
            <p:spPr bwMode="auto">
              <a:xfrm>
                <a:off x="2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58" name="Line 106"/>
              <p:cNvSpPr>
                <a:spLocks noChangeShapeType="1"/>
              </p:cNvSpPr>
              <p:nvPr/>
            </p:nvSpPr>
            <p:spPr bwMode="auto">
              <a:xfrm flipH="1">
                <a:off x="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59" name="Line 107"/>
              <p:cNvSpPr>
                <a:spLocks noChangeShapeType="1"/>
              </p:cNvSpPr>
              <p:nvPr/>
            </p:nvSpPr>
            <p:spPr bwMode="auto">
              <a:xfrm>
                <a:off x="1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60" name="Line 108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661" name="Group 109"/>
            <p:cNvGrpSpPr/>
            <p:nvPr/>
          </p:nvGrpSpPr>
          <p:grpSpPr bwMode="auto">
            <a:xfrm>
              <a:off x="3742" y="146"/>
              <a:ext cx="499" cy="182"/>
              <a:chOff x="0" y="0"/>
              <a:chExt cx="499" cy="182"/>
            </a:xfrm>
          </p:grpSpPr>
          <p:sp>
            <p:nvSpPr>
              <p:cNvPr id="23662" name="Line 110"/>
              <p:cNvSpPr>
                <a:spLocks noChangeShapeType="1"/>
              </p:cNvSpPr>
              <p:nvPr/>
            </p:nvSpPr>
            <p:spPr bwMode="auto">
              <a:xfrm>
                <a:off x="0" y="0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63" name="Line 111"/>
              <p:cNvSpPr>
                <a:spLocks noChangeShapeType="1"/>
              </p:cNvSpPr>
              <p:nvPr/>
            </p:nvSpPr>
            <p:spPr bwMode="auto">
              <a:xfrm flipH="1">
                <a:off x="4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64" name="Line 112"/>
              <p:cNvSpPr>
                <a:spLocks noChangeShapeType="1"/>
              </p:cNvSpPr>
              <p:nvPr/>
            </p:nvSpPr>
            <p:spPr bwMode="auto">
              <a:xfrm>
                <a:off x="499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65" name="Line 113"/>
              <p:cNvSpPr>
                <a:spLocks noChangeShapeType="1"/>
              </p:cNvSpPr>
              <p:nvPr/>
            </p:nvSpPr>
            <p:spPr bwMode="auto">
              <a:xfrm flipH="1">
                <a:off x="3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66" name="Line 114"/>
              <p:cNvSpPr>
                <a:spLocks noChangeShapeType="1"/>
              </p:cNvSpPr>
              <p:nvPr/>
            </p:nvSpPr>
            <p:spPr bwMode="auto">
              <a:xfrm>
                <a:off x="399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67" name="Line 115"/>
              <p:cNvSpPr>
                <a:spLocks noChangeShapeType="1"/>
              </p:cNvSpPr>
              <p:nvPr/>
            </p:nvSpPr>
            <p:spPr bwMode="auto">
              <a:xfrm flipH="1">
                <a:off x="250" y="0"/>
                <a:ext cx="1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68" name="Line 116"/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69" name="Line 117"/>
              <p:cNvSpPr>
                <a:spLocks noChangeShapeType="1"/>
              </p:cNvSpPr>
              <p:nvPr/>
            </p:nvSpPr>
            <p:spPr bwMode="auto">
              <a:xfrm flipH="1">
                <a:off x="1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70" name="Line 118"/>
              <p:cNvSpPr>
                <a:spLocks noChangeShapeType="1"/>
              </p:cNvSpPr>
              <p:nvPr/>
            </p:nvSpPr>
            <p:spPr bwMode="auto">
              <a:xfrm>
                <a:off x="2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71" name="Line 119"/>
              <p:cNvSpPr>
                <a:spLocks noChangeShapeType="1"/>
              </p:cNvSpPr>
              <p:nvPr/>
            </p:nvSpPr>
            <p:spPr bwMode="auto">
              <a:xfrm flipH="1">
                <a:off x="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72" name="Line 120"/>
              <p:cNvSpPr>
                <a:spLocks noChangeShapeType="1"/>
              </p:cNvSpPr>
              <p:nvPr/>
            </p:nvSpPr>
            <p:spPr bwMode="auto">
              <a:xfrm>
                <a:off x="1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73" name="Line 121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674" name="Group 122"/>
            <p:cNvGrpSpPr/>
            <p:nvPr/>
          </p:nvGrpSpPr>
          <p:grpSpPr bwMode="auto">
            <a:xfrm>
              <a:off x="4241" y="146"/>
              <a:ext cx="499" cy="182"/>
              <a:chOff x="0" y="0"/>
              <a:chExt cx="499" cy="182"/>
            </a:xfrm>
          </p:grpSpPr>
          <p:sp>
            <p:nvSpPr>
              <p:cNvPr id="23675" name="Line 123"/>
              <p:cNvSpPr>
                <a:spLocks noChangeShapeType="1"/>
              </p:cNvSpPr>
              <p:nvPr/>
            </p:nvSpPr>
            <p:spPr bwMode="auto">
              <a:xfrm>
                <a:off x="0" y="0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76" name="Line 124"/>
              <p:cNvSpPr>
                <a:spLocks noChangeShapeType="1"/>
              </p:cNvSpPr>
              <p:nvPr/>
            </p:nvSpPr>
            <p:spPr bwMode="auto">
              <a:xfrm flipH="1">
                <a:off x="4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77" name="Line 125"/>
              <p:cNvSpPr>
                <a:spLocks noChangeShapeType="1"/>
              </p:cNvSpPr>
              <p:nvPr/>
            </p:nvSpPr>
            <p:spPr bwMode="auto">
              <a:xfrm>
                <a:off x="499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78" name="Line 126"/>
              <p:cNvSpPr>
                <a:spLocks noChangeShapeType="1"/>
              </p:cNvSpPr>
              <p:nvPr/>
            </p:nvSpPr>
            <p:spPr bwMode="auto">
              <a:xfrm flipH="1">
                <a:off x="3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79" name="Line 127"/>
              <p:cNvSpPr>
                <a:spLocks noChangeShapeType="1"/>
              </p:cNvSpPr>
              <p:nvPr/>
            </p:nvSpPr>
            <p:spPr bwMode="auto">
              <a:xfrm>
                <a:off x="399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80" name="Line 128"/>
              <p:cNvSpPr>
                <a:spLocks noChangeShapeType="1"/>
              </p:cNvSpPr>
              <p:nvPr/>
            </p:nvSpPr>
            <p:spPr bwMode="auto">
              <a:xfrm flipH="1">
                <a:off x="250" y="0"/>
                <a:ext cx="1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81" name="Line 129"/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82" name="Line 130"/>
              <p:cNvSpPr>
                <a:spLocks noChangeShapeType="1"/>
              </p:cNvSpPr>
              <p:nvPr/>
            </p:nvSpPr>
            <p:spPr bwMode="auto">
              <a:xfrm flipH="1">
                <a:off x="1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83" name="Line 131"/>
              <p:cNvSpPr>
                <a:spLocks noChangeShapeType="1"/>
              </p:cNvSpPr>
              <p:nvPr/>
            </p:nvSpPr>
            <p:spPr bwMode="auto">
              <a:xfrm>
                <a:off x="2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84" name="Line 132"/>
              <p:cNvSpPr>
                <a:spLocks noChangeShapeType="1"/>
              </p:cNvSpPr>
              <p:nvPr/>
            </p:nvSpPr>
            <p:spPr bwMode="auto">
              <a:xfrm flipH="1">
                <a:off x="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85" name="Line 133"/>
              <p:cNvSpPr>
                <a:spLocks noChangeShapeType="1"/>
              </p:cNvSpPr>
              <p:nvPr/>
            </p:nvSpPr>
            <p:spPr bwMode="auto">
              <a:xfrm>
                <a:off x="1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86" name="Line 134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687" name="Group 135"/>
            <p:cNvGrpSpPr/>
            <p:nvPr/>
          </p:nvGrpSpPr>
          <p:grpSpPr bwMode="auto">
            <a:xfrm>
              <a:off x="4739" y="146"/>
              <a:ext cx="499" cy="182"/>
              <a:chOff x="0" y="0"/>
              <a:chExt cx="499" cy="182"/>
            </a:xfrm>
          </p:grpSpPr>
          <p:sp>
            <p:nvSpPr>
              <p:cNvPr id="23688" name="Line 136"/>
              <p:cNvSpPr>
                <a:spLocks noChangeShapeType="1"/>
              </p:cNvSpPr>
              <p:nvPr/>
            </p:nvSpPr>
            <p:spPr bwMode="auto">
              <a:xfrm>
                <a:off x="0" y="0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89" name="Line 137"/>
              <p:cNvSpPr>
                <a:spLocks noChangeShapeType="1"/>
              </p:cNvSpPr>
              <p:nvPr/>
            </p:nvSpPr>
            <p:spPr bwMode="auto">
              <a:xfrm flipH="1">
                <a:off x="4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90" name="Line 138"/>
              <p:cNvSpPr>
                <a:spLocks noChangeShapeType="1"/>
              </p:cNvSpPr>
              <p:nvPr/>
            </p:nvSpPr>
            <p:spPr bwMode="auto">
              <a:xfrm>
                <a:off x="499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91" name="Line 139"/>
              <p:cNvSpPr>
                <a:spLocks noChangeShapeType="1"/>
              </p:cNvSpPr>
              <p:nvPr/>
            </p:nvSpPr>
            <p:spPr bwMode="auto">
              <a:xfrm flipH="1">
                <a:off x="348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92" name="Line 140"/>
              <p:cNvSpPr>
                <a:spLocks noChangeShapeType="1"/>
              </p:cNvSpPr>
              <p:nvPr/>
            </p:nvSpPr>
            <p:spPr bwMode="auto">
              <a:xfrm>
                <a:off x="399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93" name="Line 141"/>
              <p:cNvSpPr>
                <a:spLocks noChangeShapeType="1"/>
              </p:cNvSpPr>
              <p:nvPr/>
            </p:nvSpPr>
            <p:spPr bwMode="auto">
              <a:xfrm flipH="1">
                <a:off x="250" y="0"/>
                <a:ext cx="1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94" name="Line 142"/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95" name="Line 143"/>
              <p:cNvSpPr>
                <a:spLocks noChangeShapeType="1"/>
              </p:cNvSpPr>
              <p:nvPr/>
            </p:nvSpPr>
            <p:spPr bwMode="auto">
              <a:xfrm flipH="1">
                <a:off x="1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96" name="Line 144"/>
              <p:cNvSpPr>
                <a:spLocks noChangeShapeType="1"/>
              </p:cNvSpPr>
              <p:nvPr/>
            </p:nvSpPr>
            <p:spPr bwMode="auto">
              <a:xfrm>
                <a:off x="2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97" name="Line 145"/>
              <p:cNvSpPr>
                <a:spLocks noChangeShapeType="1"/>
              </p:cNvSpPr>
              <p:nvPr/>
            </p:nvSpPr>
            <p:spPr bwMode="auto">
              <a:xfrm flipH="1">
                <a:off x="49" y="0"/>
                <a:ext cx="2" cy="9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98" name="Line 146"/>
              <p:cNvSpPr>
                <a:spLocks noChangeShapeType="1"/>
              </p:cNvSpPr>
              <p:nvPr/>
            </p:nvSpPr>
            <p:spPr bwMode="auto">
              <a:xfrm>
                <a:off x="100" y="0"/>
                <a:ext cx="0" cy="12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99" name="Line 147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8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3702" name="Text Box 150"/>
          <p:cNvSpPr txBox="1">
            <a:spLocks noChangeArrowheads="1"/>
          </p:cNvSpPr>
          <p:nvPr/>
        </p:nvSpPr>
        <p:spPr bwMode="auto">
          <a:xfrm>
            <a:off x="2441576" y="824910"/>
            <a:ext cx="41008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把</a:t>
            </a: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米平均分成</a:t>
            </a: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份。</a:t>
            </a:r>
          </a:p>
        </p:txBody>
      </p:sp>
      <p:sp>
        <p:nvSpPr>
          <p:cNvPr id="23703" name="Line 151"/>
          <p:cNvSpPr>
            <a:spLocks noChangeShapeType="1"/>
          </p:cNvSpPr>
          <p:nvPr/>
        </p:nvSpPr>
        <p:spPr bwMode="auto">
          <a:xfrm flipV="1">
            <a:off x="1269352" y="2356619"/>
            <a:ext cx="0" cy="574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04" name="Text Box 152"/>
          <p:cNvSpPr txBox="1">
            <a:spLocks noChangeArrowheads="1"/>
          </p:cNvSpPr>
          <p:nvPr/>
        </p:nvSpPr>
        <p:spPr bwMode="auto">
          <a:xfrm>
            <a:off x="783577" y="2996654"/>
            <a:ext cx="12049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分米</a:t>
            </a:r>
          </a:p>
        </p:txBody>
      </p:sp>
      <p:sp>
        <p:nvSpPr>
          <p:cNvPr id="23705" name="Text Box 153"/>
          <p:cNvSpPr txBox="1">
            <a:spLocks noChangeArrowheads="1"/>
          </p:cNvSpPr>
          <p:nvPr/>
        </p:nvSpPr>
        <p:spPr bwMode="auto">
          <a:xfrm>
            <a:off x="961377" y="3939059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b="1"/>
          </a:p>
        </p:txBody>
      </p:sp>
      <p:sp>
        <p:nvSpPr>
          <p:cNvPr id="23706" name="Text Box 154"/>
          <p:cNvSpPr txBox="1">
            <a:spLocks noChangeArrowheads="1"/>
          </p:cNvSpPr>
          <p:nvPr/>
        </p:nvSpPr>
        <p:spPr bwMode="auto">
          <a:xfrm>
            <a:off x="1104252" y="4081934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b="1"/>
          </a:p>
        </p:txBody>
      </p:sp>
      <p:grpSp>
        <p:nvGrpSpPr>
          <p:cNvPr id="23707" name="Group 155"/>
          <p:cNvGrpSpPr/>
          <p:nvPr/>
        </p:nvGrpSpPr>
        <p:grpSpPr bwMode="auto">
          <a:xfrm>
            <a:off x="879354" y="3867354"/>
            <a:ext cx="1027113" cy="1066798"/>
            <a:chOff x="0" y="-47"/>
            <a:chExt cx="647" cy="672"/>
          </a:xfrm>
        </p:grpSpPr>
        <p:grpSp>
          <p:nvGrpSpPr>
            <p:cNvPr id="23708" name="Group 156"/>
            <p:cNvGrpSpPr/>
            <p:nvPr/>
          </p:nvGrpSpPr>
          <p:grpSpPr bwMode="auto">
            <a:xfrm>
              <a:off x="0" y="-47"/>
              <a:ext cx="379" cy="672"/>
              <a:chOff x="0" y="-47"/>
              <a:chExt cx="379" cy="672"/>
            </a:xfrm>
          </p:grpSpPr>
          <p:sp>
            <p:nvSpPr>
              <p:cNvPr id="23709" name="Text Box 157"/>
              <p:cNvSpPr txBox="1">
                <a:spLocks noChangeArrowheads="1"/>
              </p:cNvSpPr>
              <p:nvPr/>
            </p:nvSpPr>
            <p:spPr bwMode="auto">
              <a:xfrm>
                <a:off x="45" y="-47"/>
                <a:ext cx="248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3710" name="Text Box 158"/>
              <p:cNvSpPr txBox="1">
                <a:spLocks noChangeArrowheads="1"/>
              </p:cNvSpPr>
              <p:nvPr/>
            </p:nvSpPr>
            <p:spPr bwMode="auto">
              <a:xfrm>
                <a:off x="0" y="257"/>
                <a:ext cx="379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solidFill>
                      <a:schemeClr val="tx1"/>
                    </a:solidFill>
                  </a:rPr>
                  <a:t>10</a:t>
                </a:r>
              </a:p>
            </p:txBody>
          </p:sp>
          <p:sp>
            <p:nvSpPr>
              <p:cNvPr id="23711" name="Line 159"/>
              <p:cNvSpPr>
                <a:spLocks noChangeShapeType="1"/>
              </p:cNvSpPr>
              <p:nvPr/>
            </p:nvSpPr>
            <p:spPr bwMode="auto">
              <a:xfrm>
                <a:off x="45" y="272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3712" name="Text Box 160"/>
            <p:cNvSpPr txBox="1">
              <a:spLocks noChangeArrowheads="1"/>
            </p:cNvSpPr>
            <p:nvPr/>
          </p:nvSpPr>
          <p:spPr bwMode="auto">
            <a:xfrm>
              <a:off x="274" y="89"/>
              <a:ext cx="37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米</a:t>
              </a:r>
            </a:p>
          </p:txBody>
        </p:sp>
      </p:grpSp>
      <p:sp>
        <p:nvSpPr>
          <p:cNvPr id="23713" name="Text Box 161"/>
          <p:cNvSpPr txBox="1">
            <a:spLocks noChangeArrowheads="1"/>
          </p:cNvSpPr>
          <p:nvPr/>
        </p:nvSpPr>
        <p:spPr bwMode="auto">
          <a:xfrm>
            <a:off x="781989" y="5015855"/>
            <a:ext cx="12065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0.1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3714" name="未知"/>
          <p:cNvSpPr/>
          <p:nvPr/>
        </p:nvSpPr>
        <p:spPr bwMode="auto">
          <a:xfrm>
            <a:off x="1917052" y="5307210"/>
            <a:ext cx="219074" cy="354757"/>
          </a:xfrm>
          <a:custGeom>
            <a:avLst/>
            <a:gdLst>
              <a:gd name="T0" fmla="*/ 0 w 363"/>
              <a:gd name="T1" fmla="*/ 0 h 589"/>
              <a:gd name="T2" fmla="*/ 363 w 363"/>
              <a:gd name="T3" fmla="*/ 0 h 589"/>
              <a:gd name="T4" fmla="*/ 363 w 363"/>
              <a:gd name="T5" fmla="*/ 589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3" h="589">
                <a:moveTo>
                  <a:pt x="0" y="0"/>
                </a:moveTo>
                <a:lnTo>
                  <a:pt x="363" y="0"/>
                </a:lnTo>
                <a:lnTo>
                  <a:pt x="363" y="589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15" name="未知"/>
          <p:cNvSpPr/>
          <p:nvPr/>
        </p:nvSpPr>
        <p:spPr bwMode="auto">
          <a:xfrm flipH="1">
            <a:off x="590430" y="4437533"/>
            <a:ext cx="177270" cy="1367731"/>
          </a:xfrm>
          <a:custGeom>
            <a:avLst/>
            <a:gdLst>
              <a:gd name="T0" fmla="*/ 0 w 363"/>
              <a:gd name="T1" fmla="*/ 0 h 589"/>
              <a:gd name="T2" fmla="*/ 363 w 363"/>
              <a:gd name="T3" fmla="*/ 0 h 589"/>
              <a:gd name="T4" fmla="*/ 363 w 363"/>
              <a:gd name="T5" fmla="*/ 589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3" h="589">
                <a:moveTo>
                  <a:pt x="0" y="0"/>
                </a:moveTo>
                <a:lnTo>
                  <a:pt x="363" y="0"/>
                </a:lnTo>
                <a:lnTo>
                  <a:pt x="363" y="589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16" name="Rectangle 164"/>
          <p:cNvSpPr>
            <a:spLocks noChangeArrowheads="1"/>
          </p:cNvSpPr>
          <p:nvPr/>
        </p:nvSpPr>
        <p:spPr bwMode="auto">
          <a:xfrm>
            <a:off x="764527" y="4077172"/>
            <a:ext cx="1152525" cy="72072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717" name="Rectangle 165"/>
          <p:cNvSpPr>
            <a:spLocks noChangeArrowheads="1"/>
          </p:cNvSpPr>
          <p:nvPr/>
        </p:nvSpPr>
        <p:spPr bwMode="auto">
          <a:xfrm>
            <a:off x="764527" y="5087292"/>
            <a:ext cx="1152525" cy="50323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718" name="Text Box 166"/>
          <p:cNvSpPr txBox="1">
            <a:spLocks noChangeArrowheads="1"/>
          </p:cNvSpPr>
          <p:nvPr/>
        </p:nvSpPr>
        <p:spPr bwMode="auto">
          <a:xfrm>
            <a:off x="123175" y="5657874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分数</a:t>
            </a:r>
          </a:p>
        </p:txBody>
      </p:sp>
      <p:sp>
        <p:nvSpPr>
          <p:cNvPr id="23719" name="Text Box 167"/>
          <p:cNvSpPr txBox="1">
            <a:spLocks noChangeArrowheads="1"/>
          </p:cNvSpPr>
          <p:nvPr/>
        </p:nvSpPr>
        <p:spPr bwMode="auto">
          <a:xfrm>
            <a:off x="1636063" y="5657874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小数</a:t>
            </a:r>
          </a:p>
        </p:txBody>
      </p:sp>
      <p:sp>
        <p:nvSpPr>
          <p:cNvPr id="23720" name="Line 168"/>
          <p:cNvSpPr>
            <a:spLocks noChangeShapeType="1"/>
          </p:cNvSpPr>
          <p:nvPr/>
        </p:nvSpPr>
        <p:spPr bwMode="auto">
          <a:xfrm flipV="1">
            <a:off x="2853677" y="2355032"/>
            <a:ext cx="0" cy="574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21" name="Text Box 169"/>
          <p:cNvSpPr txBox="1">
            <a:spLocks noChangeArrowheads="1"/>
          </p:cNvSpPr>
          <p:nvPr/>
        </p:nvSpPr>
        <p:spPr bwMode="auto">
          <a:xfrm>
            <a:off x="2205977" y="2999829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分米</a:t>
            </a:r>
          </a:p>
        </p:txBody>
      </p:sp>
      <p:sp>
        <p:nvSpPr>
          <p:cNvPr id="23722" name="Text Box 170"/>
          <p:cNvSpPr txBox="1">
            <a:spLocks noChangeArrowheads="1"/>
          </p:cNvSpPr>
          <p:nvPr/>
        </p:nvSpPr>
        <p:spPr bwMode="auto">
          <a:xfrm>
            <a:off x="2277414" y="4224189"/>
            <a:ext cx="14081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3723" name="Text Box 171"/>
          <p:cNvSpPr txBox="1">
            <a:spLocks noChangeArrowheads="1"/>
          </p:cNvSpPr>
          <p:nvPr/>
        </p:nvSpPr>
        <p:spPr bwMode="auto">
          <a:xfrm>
            <a:off x="2321186" y="5046314"/>
            <a:ext cx="142058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3724" name="Line 172"/>
          <p:cNvSpPr>
            <a:spLocks noChangeShapeType="1"/>
          </p:cNvSpPr>
          <p:nvPr/>
        </p:nvSpPr>
        <p:spPr bwMode="auto">
          <a:xfrm flipV="1">
            <a:off x="6003277" y="2359794"/>
            <a:ext cx="0" cy="574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725" name="Text Box 173"/>
          <p:cNvSpPr txBox="1">
            <a:spLocks noChangeArrowheads="1"/>
          </p:cNvSpPr>
          <p:nvPr/>
        </p:nvSpPr>
        <p:spPr bwMode="auto">
          <a:xfrm>
            <a:off x="5301602" y="2999829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分米</a:t>
            </a:r>
          </a:p>
        </p:txBody>
      </p:sp>
      <p:sp>
        <p:nvSpPr>
          <p:cNvPr id="23726" name="Text Box 174"/>
          <p:cNvSpPr txBox="1">
            <a:spLocks noChangeArrowheads="1"/>
          </p:cNvSpPr>
          <p:nvPr/>
        </p:nvSpPr>
        <p:spPr bwMode="auto">
          <a:xfrm>
            <a:off x="5266677" y="4156492"/>
            <a:ext cx="14081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3727" name="Text Box 175"/>
          <p:cNvSpPr txBox="1">
            <a:spLocks noChangeArrowheads="1"/>
          </p:cNvSpPr>
          <p:nvPr/>
        </p:nvSpPr>
        <p:spPr bwMode="auto">
          <a:xfrm>
            <a:off x="5298427" y="5029328"/>
            <a:ext cx="14081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3728" name="Text Box 176"/>
          <p:cNvSpPr txBox="1">
            <a:spLocks noChangeArrowheads="1"/>
          </p:cNvSpPr>
          <p:nvPr/>
        </p:nvSpPr>
        <p:spPr bwMode="auto">
          <a:xfrm>
            <a:off x="2527941" y="2933159"/>
            <a:ext cx="9937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3729" name="Text Box 177"/>
          <p:cNvSpPr txBox="1">
            <a:spLocks noChangeArrowheads="1"/>
          </p:cNvSpPr>
          <p:nvPr/>
        </p:nvSpPr>
        <p:spPr bwMode="auto">
          <a:xfrm>
            <a:off x="2493314" y="4011538"/>
            <a:ext cx="719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—</a:t>
            </a:r>
          </a:p>
        </p:txBody>
      </p:sp>
      <p:sp>
        <p:nvSpPr>
          <p:cNvPr id="23730" name="Text Box 178"/>
          <p:cNvSpPr txBox="1">
            <a:spLocks noChangeArrowheads="1"/>
          </p:cNvSpPr>
          <p:nvPr/>
        </p:nvSpPr>
        <p:spPr bwMode="auto">
          <a:xfrm>
            <a:off x="2554376" y="3725247"/>
            <a:ext cx="4979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3731" name="Text Box 179"/>
          <p:cNvSpPr txBox="1">
            <a:spLocks noChangeArrowheads="1"/>
          </p:cNvSpPr>
          <p:nvPr/>
        </p:nvSpPr>
        <p:spPr bwMode="auto">
          <a:xfrm>
            <a:off x="2457596" y="4199881"/>
            <a:ext cx="993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3732" name="Text Box 180"/>
          <p:cNvSpPr txBox="1">
            <a:spLocks noChangeArrowheads="1"/>
          </p:cNvSpPr>
          <p:nvPr/>
        </p:nvSpPr>
        <p:spPr bwMode="auto">
          <a:xfrm>
            <a:off x="2428227" y="4979342"/>
            <a:ext cx="993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0. 3 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3733" name="Text Box 181"/>
          <p:cNvSpPr txBox="1">
            <a:spLocks noChangeArrowheads="1"/>
          </p:cNvSpPr>
          <p:nvPr/>
        </p:nvSpPr>
        <p:spPr bwMode="auto">
          <a:xfrm>
            <a:off x="5588939" y="2931418"/>
            <a:ext cx="993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3734" name="Text Box 182"/>
          <p:cNvSpPr txBox="1">
            <a:spLocks noChangeArrowheads="1"/>
          </p:cNvSpPr>
          <p:nvPr/>
        </p:nvSpPr>
        <p:spPr bwMode="auto">
          <a:xfrm>
            <a:off x="5446064" y="3939530"/>
            <a:ext cx="719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—</a:t>
            </a:r>
          </a:p>
        </p:txBody>
      </p:sp>
      <p:sp>
        <p:nvSpPr>
          <p:cNvPr id="23735" name="Text Box 183"/>
          <p:cNvSpPr txBox="1">
            <a:spLocks noChangeArrowheads="1"/>
          </p:cNvSpPr>
          <p:nvPr/>
        </p:nvSpPr>
        <p:spPr bwMode="auto">
          <a:xfrm>
            <a:off x="5524343" y="3694910"/>
            <a:ext cx="4979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3736" name="Text Box 184"/>
          <p:cNvSpPr txBox="1">
            <a:spLocks noChangeArrowheads="1"/>
          </p:cNvSpPr>
          <p:nvPr/>
        </p:nvSpPr>
        <p:spPr bwMode="auto">
          <a:xfrm>
            <a:off x="5446064" y="4155554"/>
            <a:ext cx="993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3737" name="Text Box 185"/>
          <p:cNvSpPr txBox="1">
            <a:spLocks noChangeArrowheads="1"/>
          </p:cNvSpPr>
          <p:nvPr/>
        </p:nvSpPr>
        <p:spPr bwMode="auto">
          <a:xfrm>
            <a:off x="5446064" y="4947642"/>
            <a:ext cx="993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0.7</a:t>
            </a:r>
          </a:p>
        </p:txBody>
      </p:sp>
      <p:sp>
        <p:nvSpPr>
          <p:cNvPr id="187" name="AutoShape 8"/>
          <p:cNvSpPr>
            <a:spLocks noChangeArrowheads="1"/>
          </p:cNvSpPr>
          <p:nvPr/>
        </p:nvSpPr>
        <p:spPr bwMode="auto">
          <a:xfrm>
            <a:off x="943707" y="694467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37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7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237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7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23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7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3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3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0" dur="500"/>
                                        <p:tgtEl>
                                          <p:spTgt spid="23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23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3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3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"/>
                            </p:stCondLst>
                            <p:childTnLst>
                              <p:par>
                                <p:cTn id="1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23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3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3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500"/>
                            </p:stCondLst>
                            <p:childTnLst>
                              <p:par>
                                <p:cTn id="1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3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3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0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000"/>
                            </p:stCondLst>
                            <p:childTnLst>
                              <p:par>
                                <p:cTn id="1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03" grpId="0" animBg="1"/>
      <p:bldP spid="23704" grpId="0" autoUpdateAnimBg="0"/>
      <p:bldP spid="23713" grpId="0" autoUpdateAnimBg="0"/>
      <p:bldP spid="23714" grpId="0" animBg="1"/>
      <p:bldP spid="23715" grpId="0" animBg="1"/>
      <p:bldP spid="23716" grpId="0"/>
      <p:bldP spid="23717" grpId="0"/>
      <p:bldP spid="23718" grpId="0" autoUpdateAnimBg="0"/>
      <p:bldP spid="23719" grpId="0" autoUpdateAnimBg="0"/>
      <p:bldP spid="23720" grpId="0" animBg="1"/>
      <p:bldP spid="23721" grpId="0" autoUpdateAnimBg="0"/>
      <p:bldP spid="23722" grpId="0" autoUpdateAnimBg="0"/>
      <p:bldP spid="23723" grpId="0" autoUpdateAnimBg="0"/>
      <p:bldP spid="23724" grpId="0" animBg="1"/>
      <p:bldP spid="23725" grpId="0" autoUpdateAnimBg="0"/>
      <p:bldP spid="23726" grpId="0" autoUpdateAnimBg="0"/>
      <p:bldP spid="23727" grpId="0" autoUpdateAnimBg="0"/>
      <p:bldP spid="23728" grpId="0" autoUpdateAnimBg="0"/>
      <p:bldP spid="23729" grpId="0" autoUpdateAnimBg="0"/>
      <p:bldP spid="23730" grpId="0" autoUpdateAnimBg="0"/>
      <p:bldP spid="23734" grpId="0" autoUpdateAnimBg="0"/>
      <p:bldP spid="2373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31" name="Text Box 179"/>
          <p:cNvSpPr txBox="1">
            <a:spLocks noChangeArrowheads="1"/>
          </p:cNvSpPr>
          <p:nvPr/>
        </p:nvSpPr>
        <p:spPr bwMode="auto">
          <a:xfrm>
            <a:off x="2657162" y="1967931"/>
            <a:ext cx="993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3704" name="Text Box 152"/>
          <p:cNvSpPr txBox="1">
            <a:spLocks noChangeArrowheads="1"/>
          </p:cNvSpPr>
          <p:nvPr/>
        </p:nvSpPr>
        <p:spPr bwMode="auto">
          <a:xfrm>
            <a:off x="983143" y="908720"/>
            <a:ext cx="12049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分米</a:t>
            </a:r>
          </a:p>
        </p:txBody>
      </p:sp>
      <p:sp>
        <p:nvSpPr>
          <p:cNvPr id="23705" name="Text Box 153"/>
          <p:cNvSpPr txBox="1">
            <a:spLocks noChangeArrowheads="1"/>
          </p:cNvSpPr>
          <p:nvPr/>
        </p:nvSpPr>
        <p:spPr bwMode="auto">
          <a:xfrm>
            <a:off x="1160943" y="1707109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b="1"/>
          </a:p>
        </p:txBody>
      </p:sp>
      <p:sp>
        <p:nvSpPr>
          <p:cNvPr id="23706" name="Text Box 154"/>
          <p:cNvSpPr txBox="1">
            <a:spLocks noChangeArrowheads="1"/>
          </p:cNvSpPr>
          <p:nvPr/>
        </p:nvSpPr>
        <p:spPr bwMode="auto">
          <a:xfrm>
            <a:off x="1303818" y="1849984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b="1"/>
          </a:p>
        </p:txBody>
      </p:sp>
      <p:grpSp>
        <p:nvGrpSpPr>
          <p:cNvPr id="23707" name="Group 155"/>
          <p:cNvGrpSpPr/>
          <p:nvPr/>
        </p:nvGrpSpPr>
        <p:grpSpPr bwMode="auto">
          <a:xfrm>
            <a:off x="1078920" y="1635404"/>
            <a:ext cx="1027113" cy="1066798"/>
            <a:chOff x="0" y="-47"/>
            <a:chExt cx="647" cy="672"/>
          </a:xfrm>
        </p:grpSpPr>
        <p:grpSp>
          <p:nvGrpSpPr>
            <p:cNvPr id="23708" name="Group 156"/>
            <p:cNvGrpSpPr/>
            <p:nvPr/>
          </p:nvGrpSpPr>
          <p:grpSpPr bwMode="auto">
            <a:xfrm>
              <a:off x="0" y="-47"/>
              <a:ext cx="379" cy="672"/>
              <a:chOff x="0" y="-47"/>
              <a:chExt cx="379" cy="672"/>
            </a:xfrm>
          </p:grpSpPr>
          <p:sp>
            <p:nvSpPr>
              <p:cNvPr id="23709" name="Text Box 157"/>
              <p:cNvSpPr txBox="1">
                <a:spLocks noChangeArrowheads="1"/>
              </p:cNvSpPr>
              <p:nvPr/>
            </p:nvSpPr>
            <p:spPr bwMode="auto">
              <a:xfrm>
                <a:off x="45" y="-47"/>
                <a:ext cx="248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3710" name="Text Box 158"/>
              <p:cNvSpPr txBox="1">
                <a:spLocks noChangeArrowheads="1"/>
              </p:cNvSpPr>
              <p:nvPr/>
            </p:nvSpPr>
            <p:spPr bwMode="auto">
              <a:xfrm>
                <a:off x="0" y="257"/>
                <a:ext cx="379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solidFill>
                      <a:schemeClr val="tx1"/>
                    </a:solidFill>
                  </a:rPr>
                  <a:t>10</a:t>
                </a:r>
              </a:p>
            </p:txBody>
          </p:sp>
          <p:sp>
            <p:nvSpPr>
              <p:cNvPr id="23711" name="Line 159"/>
              <p:cNvSpPr>
                <a:spLocks noChangeShapeType="1"/>
              </p:cNvSpPr>
              <p:nvPr/>
            </p:nvSpPr>
            <p:spPr bwMode="auto">
              <a:xfrm>
                <a:off x="45" y="272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3712" name="Text Box 160"/>
            <p:cNvSpPr txBox="1">
              <a:spLocks noChangeArrowheads="1"/>
            </p:cNvSpPr>
            <p:nvPr/>
          </p:nvSpPr>
          <p:spPr bwMode="auto">
            <a:xfrm>
              <a:off x="274" y="89"/>
              <a:ext cx="37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米</a:t>
              </a:r>
            </a:p>
          </p:txBody>
        </p:sp>
      </p:grpSp>
      <p:sp>
        <p:nvSpPr>
          <p:cNvPr id="23713" name="Text Box 161"/>
          <p:cNvSpPr txBox="1">
            <a:spLocks noChangeArrowheads="1"/>
          </p:cNvSpPr>
          <p:nvPr/>
        </p:nvSpPr>
        <p:spPr bwMode="auto">
          <a:xfrm>
            <a:off x="981555" y="2639889"/>
            <a:ext cx="12065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0.1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3716" name="Rectangle 164"/>
          <p:cNvSpPr>
            <a:spLocks noChangeArrowheads="1"/>
          </p:cNvSpPr>
          <p:nvPr/>
        </p:nvSpPr>
        <p:spPr bwMode="auto">
          <a:xfrm>
            <a:off x="964093" y="1845222"/>
            <a:ext cx="1152525" cy="72072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717" name="Rectangle 165"/>
          <p:cNvSpPr>
            <a:spLocks noChangeArrowheads="1"/>
          </p:cNvSpPr>
          <p:nvPr/>
        </p:nvSpPr>
        <p:spPr bwMode="auto">
          <a:xfrm>
            <a:off x="964093" y="2711326"/>
            <a:ext cx="1152525" cy="50323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721" name="Text Box 169"/>
          <p:cNvSpPr txBox="1">
            <a:spLocks noChangeArrowheads="1"/>
          </p:cNvSpPr>
          <p:nvPr/>
        </p:nvSpPr>
        <p:spPr bwMode="auto">
          <a:xfrm>
            <a:off x="2405543" y="911895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分米</a:t>
            </a:r>
          </a:p>
        </p:txBody>
      </p:sp>
      <p:sp>
        <p:nvSpPr>
          <p:cNvPr id="23722" name="Text Box 170"/>
          <p:cNvSpPr txBox="1">
            <a:spLocks noChangeArrowheads="1"/>
          </p:cNvSpPr>
          <p:nvPr/>
        </p:nvSpPr>
        <p:spPr bwMode="auto">
          <a:xfrm>
            <a:off x="2476980" y="1992239"/>
            <a:ext cx="14081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3723" name="Text Box 171"/>
          <p:cNvSpPr txBox="1">
            <a:spLocks noChangeArrowheads="1"/>
          </p:cNvSpPr>
          <p:nvPr/>
        </p:nvSpPr>
        <p:spPr bwMode="auto">
          <a:xfrm>
            <a:off x="2520752" y="2670348"/>
            <a:ext cx="142058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</a:t>
            </a:r>
            <a:r>
              <a:rPr lang="en-US" altLang="zh-CN" sz="3200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3725" name="Text Box 173"/>
          <p:cNvSpPr txBox="1">
            <a:spLocks noChangeArrowheads="1"/>
          </p:cNvSpPr>
          <p:nvPr/>
        </p:nvSpPr>
        <p:spPr bwMode="auto">
          <a:xfrm>
            <a:off x="5501168" y="911895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分米</a:t>
            </a:r>
          </a:p>
        </p:txBody>
      </p:sp>
      <p:sp>
        <p:nvSpPr>
          <p:cNvPr id="23726" name="Text Box 174"/>
          <p:cNvSpPr txBox="1">
            <a:spLocks noChangeArrowheads="1"/>
          </p:cNvSpPr>
          <p:nvPr/>
        </p:nvSpPr>
        <p:spPr bwMode="auto">
          <a:xfrm>
            <a:off x="5466243" y="1924542"/>
            <a:ext cx="14081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3727" name="Text Box 175"/>
          <p:cNvSpPr txBox="1">
            <a:spLocks noChangeArrowheads="1"/>
          </p:cNvSpPr>
          <p:nvPr/>
        </p:nvSpPr>
        <p:spPr bwMode="auto">
          <a:xfrm>
            <a:off x="5497993" y="2653362"/>
            <a:ext cx="14081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3728" name="Text Box 176"/>
          <p:cNvSpPr txBox="1">
            <a:spLocks noChangeArrowheads="1"/>
          </p:cNvSpPr>
          <p:nvPr/>
        </p:nvSpPr>
        <p:spPr bwMode="auto">
          <a:xfrm>
            <a:off x="2727507" y="845225"/>
            <a:ext cx="9937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3729" name="Text Box 177"/>
          <p:cNvSpPr txBox="1">
            <a:spLocks noChangeArrowheads="1"/>
          </p:cNvSpPr>
          <p:nvPr/>
        </p:nvSpPr>
        <p:spPr bwMode="auto">
          <a:xfrm>
            <a:off x="2692880" y="1779588"/>
            <a:ext cx="719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—</a:t>
            </a:r>
          </a:p>
        </p:txBody>
      </p:sp>
      <p:sp>
        <p:nvSpPr>
          <p:cNvPr id="23730" name="Text Box 178"/>
          <p:cNvSpPr txBox="1">
            <a:spLocks noChangeArrowheads="1"/>
          </p:cNvSpPr>
          <p:nvPr/>
        </p:nvSpPr>
        <p:spPr bwMode="auto">
          <a:xfrm>
            <a:off x="2753942" y="1493297"/>
            <a:ext cx="4979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3732" name="Text Box 180"/>
          <p:cNvSpPr txBox="1">
            <a:spLocks noChangeArrowheads="1"/>
          </p:cNvSpPr>
          <p:nvPr/>
        </p:nvSpPr>
        <p:spPr bwMode="auto">
          <a:xfrm>
            <a:off x="2627793" y="2603376"/>
            <a:ext cx="993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0. 3 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3733" name="Text Box 181"/>
          <p:cNvSpPr txBox="1">
            <a:spLocks noChangeArrowheads="1"/>
          </p:cNvSpPr>
          <p:nvPr/>
        </p:nvSpPr>
        <p:spPr bwMode="auto">
          <a:xfrm>
            <a:off x="5788505" y="843484"/>
            <a:ext cx="993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3734" name="Text Box 182"/>
          <p:cNvSpPr txBox="1">
            <a:spLocks noChangeArrowheads="1"/>
          </p:cNvSpPr>
          <p:nvPr/>
        </p:nvSpPr>
        <p:spPr bwMode="auto">
          <a:xfrm>
            <a:off x="5645630" y="1707580"/>
            <a:ext cx="7191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—</a:t>
            </a:r>
          </a:p>
        </p:txBody>
      </p:sp>
      <p:sp>
        <p:nvSpPr>
          <p:cNvPr id="23735" name="Text Box 183"/>
          <p:cNvSpPr txBox="1">
            <a:spLocks noChangeArrowheads="1"/>
          </p:cNvSpPr>
          <p:nvPr/>
        </p:nvSpPr>
        <p:spPr bwMode="auto">
          <a:xfrm>
            <a:off x="5723909" y="1462960"/>
            <a:ext cx="4979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3736" name="Text Box 184"/>
          <p:cNvSpPr txBox="1">
            <a:spLocks noChangeArrowheads="1"/>
          </p:cNvSpPr>
          <p:nvPr/>
        </p:nvSpPr>
        <p:spPr bwMode="auto">
          <a:xfrm>
            <a:off x="5645630" y="1923604"/>
            <a:ext cx="993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23737" name="Text Box 185"/>
          <p:cNvSpPr txBox="1">
            <a:spLocks noChangeArrowheads="1"/>
          </p:cNvSpPr>
          <p:nvPr/>
        </p:nvSpPr>
        <p:spPr bwMode="auto">
          <a:xfrm>
            <a:off x="5645630" y="2571676"/>
            <a:ext cx="9937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0.7</a:t>
            </a:r>
          </a:p>
        </p:txBody>
      </p:sp>
      <p:sp>
        <p:nvSpPr>
          <p:cNvPr id="2" name="矩形 1"/>
          <p:cNvSpPr/>
          <p:nvPr/>
        </p:nvSpPr>
        <p:spPr>
          <a:xfrm>
            <a:off x="1880305" y="3426059"/>
            <a:ext cx="63113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分母</a:t>
            </a:r>
            <a:r>
              <a:rPr lang="zh-CN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都是</a:t>
            </a:r>
            <a:r>
              <a:rPr lang="en-US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10,</a:t>
            </a:r>
            <a:r>
              <a:rPr lang="zh-CN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小数都是零点几。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518988" y="34217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发现：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611560" y="4233428"/>
            <a:ext cx="8064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小数点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的右面有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个数字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这样的小数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就称为一位小数。也就是说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分母是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的分数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可以用一位小数表示。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3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3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3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3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3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3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3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3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3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31" grpId="0"/>
      <p:bldP spid="23704" grpId="0"/>
      <p:bldP spid="23705" grpId="0"/>
      <p:bldP spid="23706" grpId="0"/>
      <p:bldP spid="23713" grpId="0"/>
      <p:bldP spid="23716" grpId="0"/>
      <p:bldP spid="23717" grpId="0"/>
      <p:bldP spid="23721" grpId="0"/>
      <p:bldP spid="23722" grpId="0"/>
      <p:bldP spid="23723" grpId="0"/>
      <p:bldP spid="23725" grpId="0"/>
      <p:bldP spid="23726" grpId="0"/>
      <p:bldP spid="23727" grpId="0"/>
      <p:bldP spid="23728" grpId="0"/>
      <p:bldP spid="23729" grpId="0"/>
      <p:bldP spid="23730" grpId="0"/>
      <p:bldP spid="23732" grpId="0"/>
      <p:bldP spid="23733" grpId="0"/>
      <p:bldP spid="23734" grpId="0"/>
      <p:bldP spid="23735" grpId="0"/>
      <p:bldP spid="23736" grpId="0"/>
      <p:bldP spid="23737" grpId="0"/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26" name="Text Box 150"/>
          <p:cNvSpPr txBox="1">
            <a:spLocks noChangeArrowheads="1"/>
          </p:cNvSpPr>
          <p:nvPr/>
        </p:nvSpPr>
        <p:spPr bwMode="auto">
          <a:xfrm>
            <a:off x="2059856" y="548299"/>
            <a:ext cx="43075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把</a:t>
            </a: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米平均分成</a:t>
            </a: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份。</a:t>
            </a:r>
          </a:p>
        </p:txBody>
      </p:sp>
      <p:sp>
        <p:nvSpPr>
          <p:cNvPr id="24728" name="Text Box 152"/>
          <p:cNvSpPr txBox="1">
            <a:spLocks noChangeArrowheads="1"/>
          </p:cNvSpPr>
          <p:nvPr/>
        </p:nvSpPr>
        <p:spPr bwMode="auto">
          <a:xfrm>
            <a:off x="846138" y="2994695"/>
            <a:ext cx="12049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厘米</a:t>
            </a:r>
          </a:p>
        </p:txBody>
      </p:sp>
      <p:grpSp>
        <p:nvGrpSpPr>
          <p:cNvPr id="24731" name="Group 155"/>
          <p:cNvGrpSpPr/>
          <p:nvPr/>
        </p:nvGrpSpPr>
        <p:grpSpPr bwMode="auto">
          <a:xfrm>
            <a:off x="824706" y="3651581"/>
            <a:ext cx="1219201" cy="1089027"/>
            <a:chOff x="21" y="-61"/>
            <a:chExt cx="768" cy="686"/>
          </a:xfrm>
        </p:grpSpPr>
        <p:grpSp>
          <p:nvGrpSpPr>
            <p:cNvPr id="24732" name="Group 156"/>
            <p:cNvGrpSpPr/>
            <p:nvPr/>
          </p:nvGrpSpPr>
          <p:grpSpPr bwMode="auto">
            <a:xfrm>
              <a:off x="21" y="-61"/>
              <a:ext cx="510" cy="686"/>
              <a:chOff x="21" y="-61"/>
              <a:chExt cx="510" cy="686"/>
            </a:xfrm>
          </p:grpSpPr>
          <p:sp>
            <p:nvSpPr>
              <p:cNvPr id="24733" name="Text Box 157"/>
              <p:cNvSpPr txBox="1">
                <a:spLocks noChangeArrowheads="1"/>
              </p:cNvSpPr>
              <p:nvPr/>
            </p:nvSpPr>
            <p:spPr bwMode="auto">
              <a:xfrm>
                <a:off x="140" y="-61"/>
                <a:ext cx="248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4734" name="Text Box 158"/>
              <p:cNvSpPr txBox="1">
                <a:spLocks noChangeArrowheads="1"/>
              </p:cNvSpPr>
              <p:nvPr/>
            </p:nvSpPr>
            <p:spPr bwMode="auto">
              <a:xfrm>
                <a:off x="21" y="257"/>
                <a:ext cx="510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solidFill>
                      <a:schemeClr val="tx1"/>
                    </a:solidFill>
                  </a:rPr>
                  <a:t>100</a:t>
                </a:r>
              </a:p>
            </p:txBody>
          </p:sp>
          <p:sp>
            <p:nvSpPr>
              <p:cNvPr id="24735" name="Line 159"/>
              <p:cNvSpPr>
                <a:spLocks noChangeShapeType="1"/>
              </p:cNvSpPr>
              <p:nvPr/>
            </p:nvSpPr>
            <p:spPr bwMode="auto">
              <a:xfrm>
                <a:off x="91" y="272"/>
                <a:ext cx="31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4736" name="Text Box 160"/>
            <p:cNvSpPr txBox="1">
              <a:spLocks noChangeArrowheads="1"/>
            </p:cNvSpPr>
            <p:nvPr/>
          </p:nvSpPr>
          <p:spPr bwMode="auto">
            <a:xfrm>
              <a:off x="381" y="88"/>
              <a:ext cx="40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米</a:t>
              </a:r>
            </a:p>
          </p:txBody>
        </p:sp>
      </p:grpSp>
      <p:sp>
        <p:nvSpPr>
          <p:cNvPr id="24737" name="Text Box 161"/>
          <p:cNvSpPr txBox="1">
            <a:spLocks noChangeArrowheads="1"/>
          </p:cNvSpPr>
          <p:nvPr/>
        </p:nvSpPr>
        <p:spPr bwMode="auto">
          <a:xfrm>
            <a:off x="684213" y="4862462"/>
            <a:ext cx="14112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0.01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4738" name="未知"/>
          <p:cNvSpPr/>
          <p:nvPr/>
        </p:nvSpPr>
        <p:spPr bwMode="auto">
          <a:xfrm>
            <a:off x="1979612" y="5151387"/>
            <a:ext cx="258763" cy="417921"/>
          </a:xfrm>
          <a:custGeom>
            <a:avLst/>
            <a:gdLst>
              <a:gd name="T0" fmla="*/ 0 w 363"/>
              <a:gd name="T1" fmla="*/ 0 h 589"/>
              <a:gd name="T2" fmla="*/ 363 w 363"/>
              <a:gd name="T3" fmla="*/ 0 h 589"/>
              <a:gd name="T4" fmla="*/ 363 w 363"/>
              <a:gd name="T5" fmla="*/ 589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3" h="589">
                <a:moveTo>
                  <a:pt x="0" y="0"/>
                </a:moveTo>
                <a:lnTo>
                  <a:pt x="363" y="0"/>
                </a:lnTo>
                <a:lnTo>
                  <a:pt x="363" y="589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739" name="未知"/>
          <p:cNvSpPr/>
          <p:nvPr/>
        </p:nvSpPr>
        <p:spPr bwMode="auto">
          <a:xfrm flipH="1">
            <a:off x="623563" y="4157179"/>
            <a:ext cx="233176" cy="1340121"/>
          </a:xfrm>
          <a:custGeom>
            <a:avLst/>
            <a:gdLst>
              <a:gd name="T0" fmla="*/ 0 w 363"/>
              <a:gd name="T1" fmla="*/ 0 h 589"/>
              <a:gd name="T2" fmla="*/ 363 w 363"/>
              <a:gd name="T3" fmla="*/ 0 h 589"/>
              <a:gd name="T4" fmla="*/ 363 w 363"/>
              <a:gd name="T5" fmla="*/ 589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3" h="589">
                <a:moveTo>
                  <a:pt x="0" y="0"/>
                </a:moveTo>
                <a:lnTo>
                  <a:pt x="363" y="0"/>
                </a:lnTo>
                <a:lnTo>
                  <a:pt x="363" y="589"/>
                </a:lnTo>
              </a:path>
            </a:pathLst>
          </a:cu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740" name="Rectangle 164"/>
          <p:cNvSpPr>
            <a:spLocks noChangeArrowheads="1"/>
          </p:cNvSpPr>
          <p:nvPr/>
        </p:nvSpPr>
        <p:spPr bwMode="auto">
          <a:xfrm>
            <a:off x="827088" y="4076427"/>
            <a:ext cx="1152525" cy="72072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24741" name="Rectangle 165"/>
          <p:cNvSpPr>
            <a:spLocks noChangeArrowheads="1"/>
          </p:cNvSpPr>
          <p:nvPr/>
        </p:nvSpPr>
        <p:spPr bwMode="auto">
          <a:xfrm>
            <a:off x="827088" y="4933899"/>
            <a:ext cx="1152525" cy="50323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742" name="Text Box 166"/>
          <p:cNvSpPr txBox="1">
            <a:spLocks noChangeArrowheads="1"/>
          </p:cNvSpPr>
          <p:nvPr/>
        </p:nvSpPr>
        <p:spPr bwMode="auto">
          <a:xfrm>
            <a:off x="240580" y="5657874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分数</a:t>
            </a:r>
          </a:p>
        </p:txBody>
      </p:sp>
      <p:sp>
        <p:nvSpPr>
          <p:cNvPr id="24743" name="Text Box 167"/>
          <p:cNvSpPr txBox="1">
            <a:spLocks noChangeArrowheads="1"/>
          </p:cNvSpPr>
          <p:nvPr/>
        </p:nvSpPr>
        <p:spPr bwMode="auto">
          <a:xfrm>
            <a:off x="1753468" y="5657874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小数</a:t>
            </a:r>
          </a:p>
        </p:txBody>
      </p:sp>
      <p:sp>
        <p:nvSpPr>
          <p:cNvPr id="24745" name="Text Box 169"/>
          <p:cNvSpPr txBox="1">
            <a:spLocks noChangeArrowheads="1"/>
          </p:cNvSpPr>
          <p:nvPr/>
        </p:nvSpPr>
        <p:spPr bwMode="auto">
          <a:xfrm>
            <a:off x="2828701" y="2997870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厘米</a:t>
            </a:r>
          </a:p>
        </p:txBody>
      </p:sp>
      <p:sp>
        <p:nvSpPr>
          <p:cNvPr id="24746" name="Text Box 170"/>
          <p:cNvSpPr txBox="1">
            <a:spLocks noChangeArrowheads="1"/>
          </p:cNvSpPr>
          <p:nvPr/>
        </p:nvSpPr>
        <p:spPr bwMode="auto">
          <a:xfrm>
            <a:off x="2973164" y="4070175"/>
            <a:ext cx="157447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4747" name="Text Box 171"/>
          <p:cNvSpPr txBox="1">
            <a:spLocks noChangeArrowheads="1"/>
          </p:cNvSpPr>
          <p:nvPr/>
        </p:nvSpPr>
        <p:spPr bwMode="auto">
          <a:xfrm>
            <a:off x="2973164" y="4933899"/>
            <a:ext cx="14081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4749" name="Text Box 173"/>
          <p:cNvSpPr txBox="1">
            <a:spLocks noChangeArrowheads="1"/>
          </p:cNvSpPr>
          <p:nvPr/>
        </p:nvSpPr>
        <p:spPr bwMode="auto">
          <a:xfrm>
            <a:off x="5780236" y="2997870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厘米</a:t>
            </a:r>
          </a:p>
        </p:txBody>
      </p:sp>
      <p:sp>
        <p:nvSpPr>
          <p:cNvPr id="24750" name="Text Box 174"/>
          <p:cNvSpPr txBox="1">
            <a:spLocks noChangeArrowheads="1"/>
          </p:cNvSpPr>
          <p:nvPr/>
        </p:nvSpPr>
        <p:spPr bwMode="auto">
          <a:xfrm>
            <a:off x="5853261" y="4141613"/>
            <a:ext cx="157447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4751" name="Text Box 175"/>
          <p:cNvSpPr txBox="1">
            <a:spLocks noChangeArrowheads="1"/>
          </p:cNvSpPr>
          <p:nvPr/>
        </p:nvSpPr>
        <p:spPr bwMode="auto">
          <a:xfrm>
            <a:off x="5853261" y="4933899"/>
            <a:ext cx="14081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4752" name="Text Box 176"/>
          <p:cNvSpPr txBox="1">
            <a:spLocks noChangeArrowheads="1"/>
          </p:cNvSpPr>
          <p:nvPr/>
        </p:nvSpPr>
        <p:spPr bwMode="auto">
          <a:xfrm>
            <a:off x="3116039" y="2974212"/>
            <a:ext cx="8413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4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4753" name="Text Box 177"/>
          <p:cNvSpPr txBox="1">
            <a:spLocks noChangeArrowheads="1"/>
          </p:cNvSpPr>
          <p:nvPr/>
        </p:nvSpPr>
        <p:spPr bwMode="auto">
          <a:xfrm>
            <a:off x="3347864" y="3762098"/>
            <a:ext cx="42161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4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4754" name="Text Box 178"/>
          <p:cNvSpPr txBox="1">
            <a:spLocks noChangeArrowheads="1"/>
          </p:cNvSpPr>
          <p:nvPr/>
        </p:nvSpPr>
        <p:spPr bwMode="auto">
          <a:xfrm>
            <a:off x="3116039" y="4106689"/>
            <a:ext cx="8413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24755" name="Text Box 179"/>
          <p:cNvSpPr txBox="1">
            <a:spLocks noChangeArrowheads="1"/>
          </p:cNvSpPr>
          <p:nvPr/>
        </p:nvSpPr>
        <p:spPr bwMode="auto">
          <a:xfrm>
            <a:off x="3044601" y="4907677"/>
            <a:ext cx="1095831" cy="606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0.04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4756" name="Line 180"/>
          <p:cNvSpPr>
            <a:spLocks noChangeShapeType="1"/>
          </p:cNvSpPr>
          <p:nvPr/>
        </p:nvSpPr>
        <p:spPr bwMode="auto">
          <a:xfrm>
            <a:off x="3189064" y="4213670"/>
            <a:ext cx="567672" cy="1204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4757" name="Text Box 181"/>
          <p:cNvSpPr txBox="1">
            <a:spLocks noChangeArrowheads="1"/>
          </p:cNvSpPr>
          <p:nvPr/>
        </p:nvSpPr>
        <p:spPr bwMode="auto">
          <a:xfrm>
            <a:off x="6140598" y="2997423"/>
            <a:ext cx="841376" cy="606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8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4758" name="Line 182"/>
          <p:cNvSpPr>
            <a:spLocks noChangeShapeType="1"/>
          </p:cNvSpPr>
          <p:nvPr/>
        </p:nvSpPr>
        <p:spPr bwMode="auto">
          <a:xfrm>
            <a:off x="6140598" y="4213050"/>
            <a:ext cx="5032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24759" name="Text Box 183"/>
          <p:cNvSpPr txBox="1">
            <a:spLocks noChangeArrowheads="1"/>
          </p:cNvSpPr>
          <p:nvPr/>
        </p:nvSpPr>
        <p:spPr bwMode="auto">
          <a:xfrm>
            <a:off x="6238615" y="3713658"/>
            <a:ext cx="42161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8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4760" name="Text Box 184"/>
          <p:cNvSpPr txBox="1">
            <a:spLocks noChangeArrowheads="1"/>
          </p:cNvSpPr>
          <p:nvPr/>
        </p:nvSpPr>
        <p:spPr bwMode="auto">
          <a:xfrm>
            <a:off x="5996830" y="4122498"/>
            <a:ext cx="8413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24761" name="Text Box 185"/>
          <p:cNvSpPr txBox="1">
            <a:spLocks noChangeArrowheads="1"/>
          </p:cNvSpPr>
          <p:nvPr/>
        </p:nvSpPr>
        <p:spPr bwMode="auto">
          <a:xfrm>
            <a:off x="5924698" y="4912493"/>
            <a:ext cx="1095831" cy="606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0.08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pic>
        <p:nvPicPr>
          <p:cNvPr id="188" name="Picture 4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837" y="1271695"/>
            <a:ext cx="7988877" cy="1754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9" name="AutoShape 8"/>
          <p:cNvSpPr>
            <a:spLocks noChangeArrowheads="1"/>
          </p:cNvSpPr>
          <p:nvPr/>
        </p:nvSpPr>
        <p:spPr bwMode="auto">
          <a:xfrm>
            <a:off x="943707" y="40466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4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7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24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7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7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4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4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4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4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4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7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7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28" grpId="0" autoUpdateAnimBg="0"/>
      <p:bldP spid="24737" grpId="0" autoUpdateAnimBg="0"/>
      <p:bldP spid="24738" grpId="0" animBg="1"/>
      <p:bldP spid="24739" grpId="0" animBg="1"/>
      <p:bldP spid="24740" grpId="0"/>
      <p:bldP spid="24741" grpId="0"/>
      <p:bldP spid="24742" grpId="0" autoUpdateAnimBg="0"/>
      <p:bldP spid="24743" grpId="0" autoUpdateAnimBg="0"/>
      <p:bldP spid="24745" grpId="0" autoUpdateAnimBg="0"/>
      <p:bldP spid="24746" grpId="0" autoUpdateAnimBg="0"/>
      <p:bldP spid="24747" grpId="0" autoUpdateAnimBg="0"/>
      <p:bldP spid="24749" grpId="0" autoUpdateAnimBg="0"/>
      <p:bldP spid="24750" grpId="0" autoUpdateAnimBg="0"/>
      <p:bldP spid="24751" grpId="0" autoUpdateAnimBg="0"/>
      <p:bldP spid="24752" grpId="0" autoUpdateAnimBg="0"/>
      <p:bldP spid="24753" grpId="0" autoUpdateAnimBg="0"/>
      <p:bldP spid="24756" grpId="0" animBg="1"/>
      <p:bldP spid="24757" grpId="0" autoUpdateAnimBg="0"/>
      <p:bldP spid="24758" grpId="0" animBg="1"/>
      <p:bldP spid="2475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 Box 178"/>
          <p:cNvSpPr txBox="1">
            <a:spLocks noChangeArrowheads="1"/>
          </p:cNvSpPr>
          <p:nvPr/>
        </p:nvSpPr>
        <p:spPr bwMode="auto">
          <a:xfrm>
            <a:off x="2975169" y="5607269"/>
            <a:ext cx="162112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chemeClr val="tx1"/>
                </a:solidFill>
              </a:rPr>
              <a:t>(         )</a:t>
            </a:r>
            <a:endParaRPr lang="en-US" altLang="zh-CN" sz="4400" b="1" dirty="0">
              <a:solidFill>
                <a:schemeClr val="tx1"/>
              </a:solidFill>
            </a:endParaRPr>
          </a:p>
        </p:txBody>
      </p:sp>
      <p:sp>
        <p:nvSpPr>
          <p:cNvPr id="67" name="Text Box 178"/>
          <p:cNvSpPr txBox="1">
            <a:spLocks noChangeArrowheads="1"/>
          </p:cNvSpPr>
          <p:nvPr/>
        </p:nvSpPr>
        <p:spPr bwMode="auto">
          <a:xfrm>
            <a:off x="2947710" y="4807540"/>
            <a:ext cx="162112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chemeClr val="tx1"/>
                </a:solidFill>
              </a:rPr>
              <a:t>(         )</a:t>
            </a:r>
            <a:endParaRPr lang="en-US" altLang="zh-CN" sz="4400" b="1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80305" y="2726143"/>
            <a:ext cx="7007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分母</a:t>
            </a:r>
            <a:r>
              <a:rPr lang="zh-CN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都是</a:t>
            </a:r>
            <a:r>
              <a:rPr lang="en-US" altLang="zh-CN" sz="36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100,</a:t>
            </a:r>
            <a:r>
              <a:rPr lang="zh-CN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小数都是</a:t>
            </a:r>
            <a:r>
              <a:rPr lang="zh-CN" altLang="zh-CN" sz="36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零点</a:t>
            </a:r>
            <a:r>
              <a:rPr lang="zh-CN" altLang="en-US" sz="36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零</a:t>
            </a:r>
            <a:r>
              <a:rPr lang="zh-CN" altLang="zh-CN" sz="36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几</a:t>
            </a:r>
            <a:r>
              <a:rPr lang="zh-CN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518988" y="272188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发现：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611560" y="3225937"/>
            <a:ext cx="8064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小数点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的右面</a:t>
            </a:r>
            <a:r>
              <a:rPr lang="zh-CN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数字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这样的小数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就</a:t>
            </a:r>
            <a:r>
              <a:rPr lang="zh-CN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称为</a:t>
            </a:r>
            <a:r>
              <a:rPr lang="zh-CN" altLang="en-US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两</a:t>
            </a:r>
            <a:r>
              <a:rPr lang="zh-CN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位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小数。也就是说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分母是</a:t>
            </a:r>
            <a:r>
              <a:rPr lang="en-US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分数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可以</a:t>
            </a:r>
            <a:r>
              <a:rPr lang="zh-CN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用</a:t>
            </a:r>
            <a:r>
              <a:rPr lang="zh-CN" altLang="en-US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两</a:t>
            </a:r>
            <a:r>
              <a:rPr lang="zh-CN" altLang="zh-CN" sz="36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位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小数表示。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3" name="Text Box 152"/>
          <p:cNvSpPr txBox="1">
            <a:spLocks noChangeArrowheads="1"/>
          </p:cNvSpPr>
          <p:nvPr/>
        </p:nvSpPr>
        <p:spPr bwMode="auto">
          <a:xfrm>
            <a:off x="815849" y="497155"/>
            <a:ext cx="12049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厘米</a:t>
            </a:r>
          </a:p>
        </p:txBody>
      </p:sp>
      <p:grpSp>
        <p:nvGrpSpPr>
          <p:cNvPr id="34" name="Group 155"/>
          <p:cNvGrpSpPr/>
          <p:nvPr/>
        </p:nvGrpSpPr>
        <p:grpSpPr bwMode="auto">
          <a:xfrm>
            <a:off x="794417" y="980728"/>
            <a:ext cx="1219201" cy="1089027"/>
            <a:chOff x="21" y="-61"/>
            <a:chExt cx="768" cy="686"/>
          </a:xfrm>
        </p:grpSpPr>
        <p:grpSp>
          <p:nvGrpSpPr>
            <p:cNvPr id="35" name="Group 156"/>
            <p:cNvGrpSpPr/>
            <p:nvPr/>
          </p:nvGrpSpPr>
          <p:grpSpPr bwMode="auto">
            <a:xfrm>
              <a:off x="21" y="-61"/>
              <a:ext cx="510" cy="686"/>
              <a:chOff x="21" y="-61"/>
              <a:chExt cx="510" cy="686"/>
            </a:xfrm>
          </p:grpSpPr>
          <p:sp>
            <p:nvSpPr>
              <p:cNvPr id="37" name="Text Box 157"/>
              <p:cNvSpPr txBox="1">
                <a:spLocks noChangeArrowheads="1"/>
              </p:cNvSpPr>
              <p:nvPr/>
            </p:nvSpPr>
            <p:spPr bwMode="auto">
              <a:xfrm>
                <a:off x="140" y="-61"/>
                <a:ext cx="248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38" name="Text Box 158"/>
              <p:cNvSpPr txBox="1">
                <a:spLocks noChangeArrowheads="1"/>
              </p:cNvSpPr>
              <p:nvPr/>
            </p:nvSpPr>
            <p:spPr bwMode="auto">
              <a:xfrm>
                <a:off x="21" y="257"/>
                <a:ext cx="510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 b="1" dirty="0">
                    <a:solidFill>
                      <a:schemeClr val="tx1"/>
                    </a:solidFill>
                  </a:rPr>
                  <a:t>100</a:t>
                </a:r>
              </a:p>
            </p:txBody>
          </p:sp>
          <p:sp>
            <p:nvSpPr>
              <p:cNvPr id="39" name="Line 159"/>
              <p:cNvSpPr>
                <a:spLocks noChangeShapeType="1"/>
              </p:cNvSpPr>
              <p:nvPr/>
            </p:nvSpPr>
            <p:spPr bwMode="auto">
              <a:xfrm>
                <a:off x="91" y="272"/>
                <a:ext cx="31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" name="Text Box 160"/>
            <p:cNvSpPr txBox="1">
              <a:spLocks noChangeArrowheads="1"/>
            </p:cNvSpPr>
            <p:nvPr/>
          </p:nvSpPr>
          <p:spPr bwMode="auto">
            <a:xfrm>
              <a:off x="381" y="88"/>
              <a:ext cx="40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dirty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rPr>
                <a:t>米</a:t>
              </a:r>
            </a:p>
          </p:txBody>
        </p:sp>
      </p:grpSp>
      <p:sp>
        <p:nvSpPr>
          <p:cNvPr id="40" name="Text Box 161"/>
          <p:cNvSpPr txBox="1">
            <a:spLocks noChangeArrowheads="1"/>
          </p:cNvSpPr>
          <p:nvPr/>
        </p:nvSpPr>
        <p:spPr bwMode="auto">
          <a:xfrm>
            <a:off x="653924" y="2060848"/>
            <a:ext cx="14112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0.01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43" name="Rectangle 164"/>
          <p:cNvSpPr>
            <a:spLocks noChangeArrowheads="1"/>
          </p:cNvSpPr>
          <p:nvPr/>
        </p:nvSpPr>
        <p:spPr bwMode="auto">
          <a:xfrm>
            <a:off x="796799" y="1405574"/>
            <a:ext cx="1152525" cy="72072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44" name="Rectangle 165"/>
          <p:cNvSpPr>
            <a:spLocks noChangeArrowheads="1"/>
          </p:cNvSpPr>
          <p:nvPr/>
        </p:nvSpPr>
        <p:spPr bwMode="auto">
          <a:xfrm>
            <a:off x="796799" y="2132285"/>
            <a:ext cx="1152525" cy="503238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Text Box 169"/>
          <p:cNvSpPr txBox="1">
            <a:spLocks noChangeArrowheads="1"/>
          </p:cNvSpPr>
          <p:nvPr/>
        </p:nvSpPr>
        <p:spPr bwMode="auto">
          <a:xfrm>
            <a:off x="2798412" y="500330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厘米</a:t>
            </a:r>
          </a:p>
        </p:txBody>
      </p:sp>
      <p:sp>
        <p:nvSpPr>
          <p:cNvPr id="46" name="Text Box 170"/>
          <p:cNvSpPr txBox="1">
            <a:spLocks noChangeArrowheads="1"/>
          </p:cNvSpPr>
          <p:nvPr/>
        </p:nvSpPr>
        <p:spPr bwMode="auto">
          <a:xfrm>
            <a:off x="2942875" y="1399322"/>
            <a:ext cx="157447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6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47" name="Text Box 171"/>
          <p:cNvSpPr txBox="1">
            <a:spLocks noChangeArrowheads="1"/>
          </p:cNvSpPr>
          <p:nvPr/>
        </p:nvSpPr>
        <p:spPr bwMode="auto">
          <a:xfrm>
            <a:off x="2942875" y="2132285"/>
            <a:ext cx="14081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48" name="Text Box 173"/>
          <p:cNvSpPr txBox="1">
            <a:spLocks noChangeArrowheads="1"/>
          </p:cNvSpPr>
          <p:nvPr/>
        </p:nvSpPr>
        <p:spPr bwMode="auto">
          <a:xfrm>
            <a:off x="5749947" y="500330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厘米</a:t>
            </a:r>
          </a:p>
        </p:txBody>
      </p:sp>
      <p:sp>
        <p:nvSpPr>
          <p:cNvPr id="49" name="Text Box 174"/>
          <p:cNvSpPr txBox="1">
            <a:spLocks noChangeArrowheads="1"/>
          </p:cNvSpPr>
          <p:nvPr/>
        </p:nvSpPr>
        <p:spPr bwMode="auto">
          <a:xfrm>
            <a:off x="5822972" y="1470760"/>
            <a:ext cx="157447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50" name="Text Box 175"/>
          <p:cNvSpPr txBox="1">
            <a:spLocks noChangeArrowheads="1"/>
          </p:cNvSpPr>
          <p:nvPr/>
        </p:nvSpPr>
        <p:spPr bwMode="auto">
          <a:xfrm>
            <a:off x="5822972" y="2132285"/>
            <a:ext cx="14081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﹎﹎</a:t>
            </a:r>
            <a:r>
              <a:rPr lang="zh-CN" altLang="en-US" sz="32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51" name="Text Box 176"/>
          <p:cNvSpPr txBox="1">
            <a:spLocks noChangeArrowheads="1"/>
          </p:cNvSpPr>
          <p:nvPr/>
        </p:nvSpPr>
        <p:spPr bwMode="auto">
          <a:xfrm>
            <a:off x="3085750" y="476672"/>
            <a:ext cx="8413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4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52" name="Text Box 177"/>
          <p:cNvSpPr txBox="1">
            <a:spLocks noChangeArrowheads="1"/>
          </p:cNvSpPr>
          <p:nvPr/>
        </p:nvSpPr>
        <p:spPr bwMode="auto">
          <a:xfrm>
            <a:off x="3317575" y="1091245"/>
            <a:ext cx="42161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4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53" name="Text Box 178"/>
          <p:cNvSpPr txBox="1">
            <a:spLocks noChangeArrowheads="1"/>
          </p:cNvSpPr>
          <p:nvPr/>
        </p:nvSpPr>
        <p:spPr bwMode="auto">
          <a:xfrm>
            <a:off x="3085750" y="1435836"/>
            <a:ext cx="8413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54" name="Text Box 179"/>
          <p:cNvSpPr txBox="1">
            <a:spLocks noChangeArrowheads="1"/>
          </p:cNvSpPr>
          <p:nvPr/>
        </p:nvSpPr>
        <p:spPr bwMode="auto">
          <a:xfrm>
            <a:off x="3014312" y="2106063"/>
            <a:ext cx="1095831" cy="606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0.04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55" name="Line 180"/>
          <p:cNvSpPr>
            <a:spLocks noChangeShapeType="1"/>
          </p:cNvSpPr>
          <p:nvPr/>
        </p:nvSpPr>
        <p:spPr bwMode="auto">
          <a:xfrm flipV="1">
            <a:off x="3158774" y="1542197"/>
            <a:ext cx="687389" cy="62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56" name="Text Box 181"/>
          <p:cNvSpPr txBox="1">
            <a:spLocks noChangeArrowheads="1"/>
          </p:cNvSpPr>
          <p:nvPr/>
        </p:nvSpPr>
        <p:spPr bwMode="auto">
          <a:xfrm>
            <a:off x="6110309" y="499883"/>
            <a:ext cx="841376" cy="606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8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57" name="Line 182"/>
          <p:cNvSpPr>
            <a:spLocks noChangeShapeType="1"/>
          </p:cNvSpPr>
          <p:nvPr/>
        </p:nvSpPr>
        <p:spPr bwMode="auto">
          <a:xfrm>
            <a:off x="6110309" y="1542197"/>
            <a:ext cx="5032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/>
          </a:p>
        </p:txBody>
      </p:sp>
      <p:sp>
        <p:nvSpPr>
          <p:cNvPr id="58" name="Text Box 183"/>
          <p:cNvSpPr txBox="1">
            <a:spLocks noChangeArrowheads="1"/>
          </p:cNvSpPr>
          <p:nvPr/>
        </p:nvSpPr>
        <p:spPr bwMode="auto">
          <a:xfrm>
            <a:off x="6208326" y="1042805"/>
            <a:ext cx="42161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8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59" name="Text Box 184"/>
          <p:cNvSpPr txBox="1">
            <a:spLocks noChangeArrowheads="1"/>
          </p:cNvSpPr>
          <p:nvPr/>
        </p:nvSpPr>
        <p:spPr bwMode="auto">
          <a:xfrm>
            <a:off x="5966541" y="1451645"/>
            <a:ext cx="8413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100</a:t>
            </a:r>
          </a:p>
        </p:txBody>
      </p:sp>
      <p:sp>
        <p:nvSpPr>
          <p:cNvPr id="60" name="Text Box 185"/>
          <p:cNvSpPr txBox="1">
            <a:spLocks noChangeArrowheads="1"/>
          </p:cNvSpPr>
          <p:nvPr/>
        </p:nvSpPr>
        <p:spPr bwMode="auto">
          <a:xfrm>
            <a:off x="5894409" y="2110879"/>
            <a:ext cx="1095831" cy="606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0.08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61" name="Text Box 169"/>
          <p:cNvSpPr txBox="1">
            <a:spLocks noChangeArrowheads="1"/>
          </p:cNvSpPr>
          <p:nvPr/>
        </p:nvSpPr>
        <p:spPr bwMode="auto">
          <a:xfrm>
            <a:off x="531594" y="5301208"/>
            <a:ext cx="188384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23</a:t>
            </a:r>
            <a:r>
              <a:rPr lang="zh-CN" altLang="en-US" sz="4400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厘米</a:t>
            </a:r>
            <a:endParaRPr lang="zh-CN" altLang="en-US" sz="4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2" name="Text Box 176"/>
          <p:cNvSpPr txBox="1">
            <a:spLocks noChangeArrowheads="1"/>
          </p:cNvSpPr>
          <p:nvPr/>
        </p:nvSpPr>
        <p:spPr bwMode="auto">
          <a:xfrm>
            <a:off x="3344496" y="4814655"/>
            <a:ext cx="8413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b="1" dirty="0" smtClean="0">
                <a:solidFill>
                  <a:srgbClr val="FF0000"/>
                </a:solidFill>
              </a:rPr>
              <a:t>23</a:t>
            </a:r>
            <a:endParaRPr lang="en-US" altLang="zh-CN" sz="4800" b="1" dirty="0">
              <a:solidFill>
                <a:srgbClr val="FF0000"/>
              </a:solidFill>
            </a:endParaRPr>
          </a:p>
        </p:txBody>
      </p:sp>
      <p:sp>
        <p:nvSpPr>
          <p:cNvPr id="63" name="Text Box 177"/>
          <p:cNvSpPr txBox="1">
            <a:spLocks noChangeArrowheads="1"/>
          </p:cNvSpPr>
          <p:nvPr/>
        </p:nvSpPr>
        <p:spPr bwMode="auto">
          <a:xfrm>
            <a:off x="3218324" y="5607268"/>
            <a:ext cx="125017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b="1" dirty="0" smtClean="0">
                <a:solidFill>
                  <a:srgbClr val="FF0000"/>
                </a:solidFill>
              </a:rPr>
              <a:t>100</a:t>
            </a:r>
            <a:endParaRPr lang="en-US" altLang="zh-CN" sz="4800" b="1" dirty="0">
              <a:solidFill>
                <a:srgbClr val="FF0000"/>
              </a:solidFill>
            </a:endParaRPr>
          </a:p>
        </p:txBody>
      </p:sp>
      <p:sp>
        <p:nvSpPr>
          <p:cNvPr id="65" name="Line 180"/>
          <p:cNvSpPr>
            <a:spLocks noChangeShapeType="1"/>
          </p:cNvSpPr>
          <p:nvPr/>
        </p:nvSpPr>
        <p:spPr bwMode="auto">
          <a:xfrm flipV="1">
            <a:off x="2891087" y="5666399"/>
            <a:ext cx="1849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000"/>
          </a:p>
        </p:txBody>
      </p:sp>
      <p:sp>
        <p:nvSpPr>
          <p:cNvPr id="66" name="矩形 65"/>
          <p:cNvSpPr/>
          <p:nvPr/>
        </p:nvSpPr>
        <p:spPr>
          <a:xfrm>
            <a:off x="2398333" y="5322488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=</a:t>
            </a:r>
            <a:endParaRPr lang="zh-CN" altLang="en-US" sz="3600" dirty="0"/>
          </a:p>
        </p:txBody>
      </p:sp>
      <p:sp>
        <p:nvSpPr>
          <p:cNvPr id="68" name="Text Box 169"/>
          <p:cNvSpPr txBox="1">
            <a:spLocks noChangeArrowheads="1"/>
          </p:cNvSpPr>
          <p:nvPr/>
        </p:nvSpPr>
        <p:spPr bwMode="auto">
          <a:xfrm>
            <a:off x="4751129" y="5260932"/>
            <a:ext cx="75052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endParaRPr lang="zh-CN" altLang="en-US" sz="4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326068" y="5284104"/>
            <a:ext cx="4138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=</a:t>
            </a:r>
            <a:endParaRPr lang="zh-CN" altLang="en-US" sz="3600" dirty="0"/>
          </a:p>
        </p:txBody>
      </p:sp>
      <p:sp>
        <p:nvSpPr>
          <p:cNvPr id="70" name="Text Box 169"/>
          <p:cNvSpPr txBox="1">
            <a:spLocks noChangeArrowheads="1"/>
          </p:cNvSpPr>
          <p:nvPr/>
        </p:nvSpPr>
        <p:spPr bwMode="auto">
          <a:xfrm>
            <a:off x="7678864" y="5222548"/>
            <a:ext cx="75052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米</a:t>
            </a:r>
            <a:endParaRPr lang="zh-CN" altLang="en-US" sz="4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" name="Text Box 178"/>
          <p:cNvSpPr txBox="1">
            <a:spLocks noChangeArrowheads="1"/>
          </p:cNvSpPr>
          <p:nvPr/>
        </p:nvSpPr>
        <p:spPr bwMode="auto">
          <a:xfrm>
            <a:off x="5656488" y="5192260"/>
            <a:ext cx="210816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b="1" dirty="0" smtClean="0">
                <a:solidFill>
                  <a:schemeClr val="tx1"/>
                </a:solidFill>
              </a:rPr>
              <a:t>(            )</a:t>
            </a:r>
            <a:endParaRPr lang="en-US" altLang="zh-CN" sz="4400" b="1" dirty="0">
              <a:solidFill>
                <a:schemeClr val="tx1"/>
              </a:solidFill>
            </a:endParaRPr>
          </a:p>
        </p:txBody>
      </p:sp>
      <p:sp>
        <p:nvSpPr>
          <p:cNvPr id="72" name="Text Box 179"/>
          <p:cNvSpPr txBox="1">
            <a:spLocks noChangeArrowheads="1"/>
          </p:cNvSpPr>
          <p:nvPr/>
        </p:nvSpPr>
        <p:spPr bwMode="auto">
          <a:xfrm>
            <a:off x="6086060" y="5214035"/>
            <a:ext cx="151185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b="1" dirty="0" smtClean="0">
                <a:solidFill>
                  <a:srgbClr val="FF0000"/>
                </a:solidFill>
              </a:rPr>
              <a:t>0.23</a:t>
            </a:r>
            <a:endParaRPr lang="en-US" altLang="zh-CN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00"/>
                            </p:stCondLst>
                            <p:childTnLst>
                              <p:par>
                                <p:cTn id="1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500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000"/>
                            </p:stCondLst>
                            <p:childTnLst>
                              <p:par>
                                <p:cTn id="1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7" grpId="0"/>
      <p:bldP spid="2" grpId="0"/>
      <p:bldP spid="3" grpId="0"/>
      <p:bldP spid="4" grpId="0"/>
      <p:bldP spid="33" grpId="0"/>
      <p:bldP spid="40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 animBg="1"/>
      <p:bldP spid="56" grpId="0"/>
      <p:bldP spid="57" grpId="0" animBg="1"/>
      <p:bldP spid="58" grpId="0"/>
      <p:bldP spid="59" grpId="0"/>
      <p:bldP spid="60" grpId="0"/>
      <p:bldP spid="61" grpId="0"/>
      <p:bldP spid="62" grpId="0"/>
      <p:bldP spid="63" grpId="0"/>
      <p:bldP spid="65" grpId="0" animBg="1"/>
      <p:bldP spid="66" grpId="0"/>
      <p:bldP spid="68" grpId="0"/>
      <p:bldP spid="69" grpId="0"/>
      <p:bldP spid="70" grpId="0"/>
      <p:bldP spid="71" grpId="0"/>
      <p:bldP spid="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69"/>
          <p:cNvSpPr txBox="1">
            <a:spLocks noChangeArrowheads="1"/>
          </p:cNvSpPr>
          <p:nvPr/>
        </p:nvSpPr>
        <p:spPr bwMode="auto">
          <a:xfrm>
            <a:off x="827584" y="692696"/>
            <a:ext cx="77059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</a:rPr>
              <a:t>自选两位以上的小数进行研究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zh-CN" sz="3200" dirty="0">
                <a:solidFill>
                  <a:schemeClr val="tx1"/>
                </a:solidFill>
              </a:rPr>
              <a:t>完成表格。</a:t>
            </a:r>
            <a:endParaRPr lang="zh-CN" altLang="en-US" sz="32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79512" y="1412776"/>
          <a:ext cx="8712969" cy="4680520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904323"/>
                <a:gridCol w="2904323"/>
                <a:gridCol w="2904323"/>
              </a:tblGrid>
              <a:tr h="8076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effectLst/>
                        </a:rPr>
                        <a:t>我选择的小数</a:t>
                      </a:r>
                      <a:endParaRPr lang="en-US" altLang="zh-CN" sz="3200" dirty="0" smtClean="0">
                        <a:solidFill>
                          <a:schemeClr val="tx1"/>
                        </a:solidFill>
                        <a:effectLst/>
                        <a:latin typeface="NEU-BZ-S9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(</a:t>
                      </a:r>
                      <a:r>
                        <a:rPr lang="zh-CN" sz="3200" dirty="0">
                          <a:effectLst/>
                        </a:rPr>
                        <a:t>　　</a:t>
                      </a:r>
                      <a:r>
                        <a:rPr lang="en-US" sz="3200" dirty="0">
                          <a:effectLst/>
                        </a:rPr>
                        <a:t>)</a:t>
                      </a:r>
                      <a:r>
                        <a:rPr lang="zh-CN" sz="3200" dirty="0">
                          <a:effectLst/>
                        </a:rPr>
                        <a:t>位小数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(</a:t>
                      </a:r>
                      <a:r>
                        <a:rPr lang="zh-CN" sz="3200" dirty="0">
                          <a:effectLst/>
                        </a:rPr>
                        <a:t>　　</a:t>
                      </a:r>
                      <a:r>
                        <a:rPr lang="en-US" sz="3200" dirty="0">
                          <a:effectLst/>
                        </a:rPr>
                        <a:t>)</a:t>
                      </a:r>
                      <a:r>
                        <a:rPr lang="zh-CN" sz="3200" dirty="0">
                          <a:effectLst/>
                        </a:rPr>
                        <a:t>分之几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6981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smtClean="0"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6981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6981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</a:rPr>
                        <a:t> 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</a:rPr>
                        <a:t> </a:t>
                      </a:r>
                      <a:endParaRPr lang="zh-CN" sz="320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778317">
                <a:tc gridSpan="3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</a:rPr>
                        <a:t>我的发现或猜想</a:t>
                      </a:r>
                      <a:r>
                        <a:rPr lang="en-US" sz="3200" dirty="0" smtClean="0">
                          <a:effectLst/>
                        </a:rPr>
                        <a:t>: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1005</Words>
  <Application>WPS 演示</Application>
  <PresentationFormat>全屏显示(4:3)</PresentationFormat>
  <Paragraphs>328</Paragraphs>
  <Slides>25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人教版数学四年级下第4单元</dc:title>
  <dc:creator>吉林梓翰教育图书有限公司</dc:creator>
  <cp:lastModifiedBy>lenovop</cp:lastModifiedBy>
  <cp:revision>657</cp:revision>
  <dcterms:created xsi:type="dcterms:W3CDTF">2015-11-21T07:20:00Z</dcterms:created>
  <dcterms:modified xsi:type="dcterms:W3CDTF">2021-11-01T03:28:14Z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